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357" r:id="rId2"/>
    <p:sldId id="351" r:id="rId3"/>
    <p:sldId id="293" r:id="rId4"/>
    <p:sldId id="354" r:id="rId5"/>
    <p:sldId id="336" r:id="rId6"/>
    <p:sldId id="353" r:id="rId7"/>
    <p:sldId id="344" r:id="rId8"/>
    <p:sldId id="345" r:id="rId9"/>
    <p:sldId id="311" r:id="rId10"/>
    <p:sldId id="342" r:id="rId11"/>
    <p:sldId id="276" r:id="rId12"/>
    <p:sldId id="328" r:id="rId13"/>
    <p:sldId id="343" r:id="rId14"/>
    <p:sldId id="331" r:id="rId15"/>
    <p:sldId id="330" r:id="rId16"/>
    <p:sldId id="277" r:id="rId17"/>
    <p:sldId id="285" r:id="rId18"/>
    <p:sldId id="320" r:id="rId19"/>
    <p:sldId id="317" r:id="rId20"/>
    <p:sldId id="308" r:id="rId21"/>
    <p:sldId id="307" r:id="rId22"/>
    <p:sldId id="352" r:id="rId23"/>
    <p:sldId id="321" r:id="rId24"/>
    <p:sldId id="284" r:id="rId25"/>
    <p:sldId id="332" r:id="rId26"/>
    <p:sldId id="287" r:id="rId27"/>
    <p:sldId id="286" r:id="rId28"/>
    <p:sldId id="326" r:id="rId29"/>
    <p:sldId id="314" r:id="rId30"/>
    <p:sldId id="333" r:id="rId31"/>
    <p:sldId id="338" r:id="rId32"/>
    <p:sldId id="300" r:id="rId33"/>
    <p:sldId id="346" r:id="rId34"/>
    <p:sldId id="301" r:id="rId35"/>
    <p:sldId id="335" r:id="rId36"/>
    <p:sldId id="270" r:id="rId37"/>
    <p:sldId id="272" r:id="rId38"/>
    <p:sldId id="340" r:id="rId39"/>
    <p:sldId id="256" r:id="rId40"/>
    <p:sldId id="334" r:id="rId41"/>
    <p:sldId id="271" r:id="rId42"/>
    <p:sldId id="278" r:id="rId43"/>
    <p:sldId id="309" r:id="rId44"/>
    <p:sldId id="296" r:id="rId45"/>
    <p:sldId id="297" r:id="rId46"/>
    <p:sldId id="325" r:id="rId47"/>
    <p:sldId id="337" r:id="rId48"/>
    <p:sldId id="299" r:id="rId49"/>
    <p:sldId id="347" r:id="rId50"/>
    <p:sldId id="298" r:id="rId51"/>
    <p:sldId id="348" r:id="rId52"/>
    <p:sldId id="349" r:id="rId53"/>
    <p:sldId id="350" r:id="rId54"/>
    <p:sldId id="304" r:id="rId55"/>
    <p:sldId id="355" r:id="rId56"/>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6633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5" autoAdjust="0"/>
    <p:restoredTop sz="93669" autoAdjust="0"/>
  </p:normalViewPr>
  <p:slideViewPr>
    <p:cSldViewPr>
      <p:cViewPr>
        <p:scale>
          <a:sx n="69" d="100"/>
          <a:sy n="69" d="100"/>
        </p:scale>
        <p:origin x="-1218"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6347" y="0"/>
            <a:ext cx="4028440" cy="350520"/>
          </a:xfrm>
          <a:prstGeom prst="rect">
            <a:avLst/>
          </a:prstGeom>
        </p:spPr>
        <p:txBody>
          <a:bodyPr vert="horz" lIns="93177" tIns="46589" rIns="93177" bIns="46589" rtlCol="0"/>
          <a:lstStyle>
            <a:lvl1pPr algn="r">
              <a:defRPr sz="1200"/>
            </a:lvl1pPr>
          </a:lstStyle>
          <a:p>
            <a:fld id="{75D09CC8-10E9-46B2-BADB-4524C78AE98A}" type="datetimeFigureOut">
              <a:rPr lang="en-US" smtClean="0"/>
              <a:t>5/16/2014</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258"/>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6347" y="6658258"/>
            <a:ext cx="4028440" cy="350520"/>
          </a:xfrm>
          <a:prstGeom prst="rect">
            <a:avLst/>
          </a:prstGeom>
        </p:spPr>
        <p:txBody>
          <a:bodyPr vert="horz" lIns="93177" tIns="46589" rIns="93177" bIns="46589" rtlCol="0" anchor="b"/>
          <a:lstStyle>
            <a:lvl1pPr algn="r">
              <a:defRPr sz="1200"/>
            </a:lvl1pPr>
          </a:lstStyle>
          <a:p>
            <a:fld id="{B02E529D-BC87-4C10-B574-4F79EDDCB7DE}" type="slidenum">
              <a:rPr lang="en-US" smtClean="0"/>
              <a:t>‹#›</a:t>
            </a:fld>
            <a:endParaRPr lang="en-US"/>
          </a:p>
        </p:txBody>
      </p:sp>
    </p:spTree>
    <p:extLst>
      <p:ext uri="{BB962C8B-B14F-4D97-AF65-F5344CB8AC3E}">
        <p14:creationId xmlns:p14="http://schemas.microsoft.com/office/powerpoint/2010/main" val="2930243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E529D-BC87-4C10-B574-4F79EDDCB7DE}" type="slidenum">
              <a:rPr lang="en-US" smtClean="0"/>
              <a:t>24</a:t>
            </a:fld>
            <a:endParaRPr lang="en-US" dirty="0"/>
          </a:p>
        </p:txBody>
      </p:sp>
    </p:spTree>
    <p:extLst>
      <p:ext uri="{BB962C8B-B14F-4D97-AF65-F5344CB8AC3E}">
        <p14:creationId xmlns:p14="http://schemas.microsoft.com/office/powerpoint/2010/main" val="2079655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E529D-BC87-4C10-B574-4F79EDDCB7DE}" type="slidenum">
              <a:rPr lang="en-US" smtClean="0"/>
              <a:t>27</a:t>
            </a:fld>
            <a:endParaRPr lang="en-US" dirty="0"/>
          </a:p>
        </p:txBody>
      </p:sp>
    </p:spTree>
    <p:extLst>
      <p:ext uri="{BB962C8B-B14F-4D97-AF65-F5344CB8AC3E}">
        <p14:creationId xmlns:p14="http://schemas.microsoft.com/office/powerpoint/2010/main" val="1152480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E529D-BC87-4C10-B574-4F79EDDCB7DE}" type="slidenum">
              <a:rPr lang="en-US" smtClean="0"/>
              <a:t>30</a:t>
            </a:fld>
            <a:endParaRPr lang="en-US" dirty="0"/>
          </a:p>
        </p:txBody>
      </p:sp>
    </p:spTree>
    <p:extLst>
      <p:ext uri="{BB962C8B-B14F-4D97-AF65-F5344CB8AC3E}">
        <p14:creationId xmlns:p14="http://schemas.microsoft.com/office/powerpoint/2010/main" val="460341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D3C0C7-684D-4468-A4D7-7ADB4BA958FC}" type="datetimeFigureOut">
              <a:rPr lang="en-US" smtClean="0"/>
              <a:t>5/16/2014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F7ED-31F1-4692-8EE8-55EE0D129DA4}" type="slidenum">
              <a:rPr lang="en-US" smtClean="0"/>
              <a:t>‹#›</a:t>
            </a:fld>
            <a:endParaRPr lang="en-US"/>
          </a:p>
        </p:txBody>
      </p:sp>
    </p:spTree>
    <p:extLst>
      <p:ext uri="{BB962C8B-B14F-4D97-AF65-F5344CB8AC3E}">
        <p14:creationId xmlns:p14="http://schemas.microsoft.com/office/powerpoint/2010/main" val="3403211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D3C0C7-684D-4468-A4D7-7ADB4BA958FC}" type="datetimeFigureOut">
              <a:rPr lang="en-US" smtClean="0"/>
              <a:t>5/16/2014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F7ED-31F1-4692-8EE8-55EE0D129DA4}" type="slidenum">
              <a:rPr lang="en-US" smtClean="0"/>
              <a:t>‹#›</a:t>
            </a:fld>
            <a:endParaRPr lang="en-US"/>
          </a:p>
        </p:txBody>
      </p:sp>
    </p:spTree>
    <p:extLst>
      <p:ext uri="{BB962C8B-B14F-4D97-AF65-F5344CB8AC3E}">
        <p14:creationId xmlns:p14="http://schemas.microsoft.com/office/powerpoint/2010/main" val="795780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D3C0C7-684D-4468-A4D7-7ADB4BA958FC}" type="datetimeFigureOut">
              <a:rPr lang="en-US" smtClean="0"/>
              <a:t>5/16/2014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F7ED-31F1-4692-8EE8-55EE0D129DA4}" type="slidenum">
              <a:rPr lang="en-US" smtClean="0"/>
              <a:t>‹#›</a:t>
            </a:fld>
            <a:endParaRPr lang="en-US"/>
          </a:p>
        </p:txBody>
      </p:sp>
    </p:spTree>
    <p:extLst>
      <p:ext uri="{BB962C8B-B14F-4D97-AF65-F5344CB8AC3E}">
        <p14:creationId xmlns:p14="http://schemas.microsoft.com/office/powerpoint/2010/main" val="2871551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D3C0C7-684D-4468-A4D7-7ADB4BA958FC}" type="datetimeFigureOut">
              <a:rPr lang="en-US" smtClean="0"/>
              <a:t>5/16/2014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F7ED-31F1-4692-8EE8-55EE0D129DA4}" type="slidenum">
              <a:rPr lang="en-US" smtClean="0"/>
              <a:t>‹#›</a:t>
            </a:fld>
            <a:endParaRPr lang="en-US"/>
          </a:p>
        </p:txBody>
      </p:sp>
    </p:spTree>
    <p:extLst>
      <p:ext uri="{BB962C8B-B14F-4D97-AF65-F5344CB8AC3E}">
        <p14:creationId xmlns:p14="http://schemas.microsoft.com/office/powerpoint/2010/main" val="1227121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D3C0C7-684D-4468-A4D7-7ADB4BA958FC}" type="datetimeFigureOut">
              <a:rPr lang="en-US" smtClean="0"/>
              <a:t>5/16/2014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F7ED-31F1-4692-8EE8-55EE0D129DA4}" type="slidenum">
              <a:rPr lang="en-US" smtClean="0"/>
              <a:t>‹#›</a:t>
            </a:fld>
            <a:endParaRPr lang="en-US"/>
          </a:p>
        </p:txBody>
      </p:sp>
    </p:spTree>
    <p:extLst>
      <p:ext uri="{BB962C8B-B14F-4D97-AF65-F5344CB8AC3E}">
        <p14:creationId xmlns:p14="http://schemas.microsoft.com/office/powerpoint/2010/main" val="203431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D3C0C7-684D-4468-A4D7-7ADB4BA958FC}" type="datetimeFigureOut">
              <a:rPr lang="en-US" smtClean="0"/>
              <a:t>5/16/2014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F7ED-31F1-4692-8EE8-55EE0D129DA4}" type="slidenum">
              <a:rPr lang="en-US" smtClean="0"/>
              <a:t>‹#›</a:t>
            </a:fld>
            <a:endParaRPr lang="en-US"/>
          </a:p>
        </p:txBody>
      </p:sp>
    </p:spTree>
    <p:extLst>
      <p:ext uri="{BB962C8B-B14F-4D97-AF65-F5344CB8AC3E}">
        <p14:creationId xmlns:p14="http://schemas.microsoft.com/office/powerpoint/2010/main" val="2753037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D3C0C7-684D-4468-A4D7-7ADB4BA958FC}" type="datetimeFigureOut">
              <a:rPr lang="en-US" smtClean="0"/>
              <a:t>5/16/2014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F7ED-31F1-4692-8EE8-55EE0D129DA4}" type="slidenum">
              <a:rPr lang="en-US" smtClean="0"/>
              <a:t>‹#›</a:t>
            </a:fld>
            <a:endParaRPr lang="en-US"/>
          </a:p>
        </p:txBody>
      </p:sp>
    </p:spTree>
    <p:extLst>
      <p:ext uri="{BB962C8B-B14F-4D97-AF65-F5344CB8AC3E}">
        <p14:creationId xmlns:p14="http://schemas.microsoft.com/office/powerpoint/2010/main" val="2253552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D3C0C7-684D-4468-A4D7-7ADB4BA958FC}" type="datetimeFigureOut">
              <a:rPr lang="en-US" smtClean="0"/>
              <a:t>5/16/2014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F7ED-31F1-4692-8EE8-55EE0D129DA4}" type="slidenum">
              <a:rPr lang="en-US" smtClean="0"/>
              <a:t>‹#›</a:t>
            </a:fld>
            <a:endParaRPr lang="en-US"/>
          </a:p>
        </p:txBody>
      </p:sp>
    </p:spTree>
    <p:extLst>
      <p:ext uri="{BB962C8B-B14F-4D97-AF65-F5344CB8AC3E}">
        <p14:creationId xmlns:p14="http://schemas.microsoft.com/office/powerpoint/2010/main" val="2264567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D3C0C7-684D-4468-A4D7-7ADB4BA958FC}" type="datetimeFigureOut">
              <a:rPr lang="en-US" smtClean="0"/>
              <a:t>5/16/2014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F7ED-31F1-4692-8EE8-55EE0D129DA4}" type="slidenum">
              <a:rPr lang="en-US" smtClean="0"/>
              <a:t>‹#›</a:t>
            </a:fld>
            <a:endParaRPr lang="en-US"/>
          </a:p>
        </p:txBody>
      </p:sp>
    </p:spTree>
    <p:extLst>
      <p:ext uri="{BB962C8B-B14F-4D97-AF65-F5344CB8AC3E}">
        <p14:creationId xmlns:p14="http://schemas.microsoft.com/office/powerpoint/2010/main" val="780154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D3C0C7-684D-4468-A4D7-7ADB4BA958FC}" type="datetimeFigureOut">
              <a:rPr lang="en-US" smtClean="0"/>
              <a:t>5/16/2014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F7ED-31F1-4692-8EE8-55EE0D129DA4}" type="slidenum">
              <a:rPr lang="en-US" smtClean="0"/>
              <a:t>‹#›</a:t>
            </a:fld>
            <a:endParaRPr lang="en-US"/>
          </a:p>
        </p:txBody>
      </p:sp>
    </p:spTree>
    <p:extLst>
      <p:ext uri="{BB962C8B-B14F-4D97-AF65-F5344CB8AC3E}">
        <p14:creationId xmlns:p14="http://schemas.microsoft.com/office/powerpoint/2010/main" val="2136663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D3C0C7-684D-4468-A4D7-7ADB4BA958FC}" type="datetimeFigureOut">
              <a:rPr lang="en-US" smtClean="0"/>
              <a:t>5/16/2014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F7ED-31F1-4692-8EE8-55EE0D129DA4}" type="slidenum">
              <a:rPr lang="en-US" smtClean="0"/>
              <a:t>‹#›</a:t>
            </a:fld>
            <a:endParaRPr lang="en-US"/>
          </a:p>
        </p:txBody>
      </p:sp>
    </p:spTree>
    <p:extLst>
      <p:ext uri="{BB962C8B-B14F-4D97-AF65-F5344CB8AC3E}">
        <p14:creationId xmlns:p14="http://schemas.microsoft.com/office/powerpoint/2010/main" val="3846541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3C0C7-684D-4468-A4D7-7ADB4BA958FC}" type="datetimeFigureOut">
              <a:rPr lang="en-US" smtClean="0"/>
              <a:t>5/16/2014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F7ED-31F1-4692-8EE8-55EE0D129DA4}" type="slidenum">
              <a:rPr lang="en-US" smtClean="0"/>
              <a:t>‹#›</a:t>
            </a:fld>
            <a:endParaRPr lang="en-US"/>
          </a:p>
        </p:txBody>
      </p:sp>
    </p:spTree>
    <p:extLst>
      <p:ext uri="{BB962C8B-B14F-4D97-AF65-F5344CB8AC3E}">
        <p14:creationId xmlns:p14="http://schemas.microsoft.com/office/powerpoint/2010/main" val="2942428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6.png"/><Relationship Id="rId4" Type="http://schemas.microsoft.com/office/2007/relationships/hdphoto" Target="../media/hdphoto9.wdp"/></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26477"/>
          <a:stretch/>
        </p:blipFill>
        <p:spPr bwMode="auto">
          <a:xfrm>
            <a:off x="-90055" y="795098"/>
            <a:ext cx="8749145"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74273" y="2362200"/>
            <a:ext cx="5218095" cy="861774"/>
          </a:xfrm>
          <a:prstGeom prst="rect">
            <a:avLst/>
          </a:prstGeom>
        </p:spPr>
        <p:txBody>
          <a:bodyPr wrap="none">
            <a:spAutoFit/>
          </a:bodyPr>
          <a:lstStyle/>
          <a:p>
            <a:r>
              <a:rPr lang="en-US" sz="5000" b="1" i="1" dirty="0" smtClean="0">
                <a:solidFill>
                  <a:prstClr val="black"/>
                </a:solidFill>
                <a:latin typeface="Arabic Typesetting" panose="03020402040406030203" pitchFamily="66" charset="-78"/>
                <a:cs typeface="Arabic Typesetting" panose="03020402040406030203" pitchFamily="66" charset="-78"/>
              </a:rPr>
              <a:t>Tuesday January 28</a:t>
            </a:r>
            <a:r>
              <a:rPr lang="en-US" sz="5000" b="1" i="1" baseline="30000" dirty="0" smtClean="0">
                <a:solidFill>
                  <a:prstClr val="black"/>
                </a:solidFill>
                <a:latin typeface="Arabic Typesetting" panose="03020402040406030203" pitchFamily="66" charset="-78"/>
                <a:cs typeface="Arabic Typesetting" panose="03020402040406030203" pitchFamily="66" charset="-78"/>
              </a:rPr>
              <a:t>th</a:t>
            </a:r>
            <a:r>
              <a:rPr lang="en-US" sz="5000" b="1" i="1" dirty="0" smtClean="0">
                <a:solidFill>
                  <a:prstClr val="black"/>
                </a:solidFill>
                <a:latin typeface="Arabic Typesetting" panose="03020402040406030203" pitchFamily="66" charset="-78"/>
                <a:cs typeface="Arabic Typesetting" panose="03020402040406030203" pitchFamily="66" charset="-78"/>
              </a:rPr>
              <a:t>, 2014 </a:t>
            </a:r>
            <a:endParaRPr lang="en-US" dirty="0"/>
          </a:p>
        </p:txBody>
      </p:sp>
    </p:spTree>
    <p:extLst>
      <p:ext uri="{BB962C8B-B14F-4D97-AF65-F5344CB8AC3E}">
        <p14:creationId xmlns:p14="http://schemas.microsoft.com/office/powerpoint/2010/main" val="2359028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9220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192287"/>
            <a:ext cx="5791200" cy="4473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6" y="0"/>
            <a:ext cx="9161638" cy="520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34878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960" y="990600"/>
            <a:ext cx="6172200" cy="5524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447800"/>
            <a:ext cx="8229600" cy="3733799"/>
          </a:xfrm>
        </p:spPr>
        <p:txBody>
          <a:bodyPr>
            <a:normAutofit/>
          </a:bodyPr>
          <a:lstStyle/>
          <a:p>
            <a:pPr marL="0" indent="0">
              <a:buNone/>
            </a:pPr>
            <a:r>
              <a:rPr lang="en-US" sz="5400" b="1" dirty="0" smtClean="0">
                <a:latin typeface="Arabic Typesetting" panose="03020402040406030203" pitchFamily="66" charset="-78"/>
                <a:cs typeface="Arabic Typesetting" panose="03020402040406030203" pitchFamily="66" charset="-78"/>
              </a:rPr>
              <a:t>What did they look like and what did they wear?</a:t>
            </a:r>
          </a:p>
          <a:p>
            <a:endParaRPr lang="en-US" sz="3500" b="1" dirty="0" smtClean="0">
              <a:latin typeface="Times New Roman" panose="02020603050405020304" pitchFamily="18" charset="0"/>
              <a:cs typeface="Times New Roman" panose="02020603050405020304" pitchFamily="18" charset="0"/>
            </a:endParaRPr>
          </a:p>
          <a:p>
            <a:pPr marL="0" indent="0">
              <a:buNone/>
            </a:pPr>
            <a:endParaRPr lang="en-US" dirty="0"/>
          </a:p>
        </p:txBody>
      </p:sp>
      <p:sp>
        <p:nvSpPr>
          <p:cNvPr id="2" name="TextBox 1"/>
          <p:cNvSpPr txBox="1"/>
          <p:nvPr/>
        </p:nvSpPr>
        <p:spPr>
          <a:xfrm>
            <a:off x="1676400" y="5486400"/>
            <a:ext cx="2438400" cy="646331"/>
          </a:xfrm>
          <a:prstGeom prst="rect">
            <a:avLst/>
          </a:prstGeom>
          <a:noFill/>
        </p:spPr>
        <p:txBody>
          <a:bodyPr wrap="square" rtlCol="0">
            <a:spAutoFit/>
          </a:bodyPr>
          <a:lstStyle/>
          <a:p>
            <a:r>
              <a:rPr lang="en-US" dirty="0" smtClean="0"/>
              <a:t>Notes from Stile’s Itineraries</a:t>
            </a:r>
            <a:endParaRPr lang="en-US" dirty="0"/>
          </a:p>
        </p:txBody>
      </p:sp>
    </p:spTree>
    <p:extLst>
      <p:ext uri="{BB962C8B-B14F-4D97-AF65-F5344CB8AC3E}">
        <p14:creationId xmlns:p14="http://schemas.microsoft.com/office/powerpoint/2010/main" val="11715285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839200" cy="6278642"/>
          </a:xfrm>
          <a:prstGeom prst="rect">
            <a:avLst/>
          </a:prstGeom>
          <a:noFill/>
          <a:ln w="9525">
            <a:solidFill>
              <a:schemeClr val="tx1"/>
            </a:solidFill>
          </a:ln>
        </p:spPr>
        <p:txBody>
          <a:bodyPr wrap="square" rtlCol="0">
            <a:spAutoFit/>
          </a:bodyPr>
          <a:lstStyle/>
          <a:p>
            <a:r>
              <a:rPr lang="en-US" sz="2600" dirty="0" smtClean="0">
                <a:latin typeface="Times New Roman" panose="02020603050405020304" pitchFamily="18" charset="0"/>
                <a:cs typeface="Times New Roman" panose="02020603050405020304" pitchFamily="18" charset="0"/>
              </a:rPr>
              <a:t>What did they look like? </a:t>
            </a:r>
            <a:endParaRPr lang="en-US" sz="2600" dirty="0">
              <a:latin typeface="Times New Roman" panose="02020603050405020304" pitchFamily="18" charset="0"/>
              <a:cs typeface="Times New Roman" panose="02020603050405020304" pitchFamily="18" charset="0"/>
            </a:endParaRPr>
          </a:p>
          <a:p>
            <a:r>
              <a:rPr lang="en-US" sz="2600" dirty="0" smtClean="0">
                <a:latin typeface="Times New Roman" panose="02020603050405020304" pitchFamily="18" charset="0"/>
                <a:cs typeface="Times New Roman" panose="02020603050405020304" pitchFamily="18" charset="0"/>
              </a:rPr>
              <a:t>John Menta</a:t>
            </a:r>
            <a:r>
              <a:rPr lang="en-US" sz="2600" dirty="0">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in his book </a:t>
            </a:r>
            <a:r>
              <a:rPr lang="en-US" sz="2600" i="1" dirty="0" smtClean="0">
                <a:latin typeface="Times New Roman" panose="02020603050405020304" pitchFamily="18" charset="0"/>
                <a:cs typeface="Times New Roman" panose="02020603050405020304" pitchFamily="18" charset="0"/>
              </a:rPr>
              <a:t>The Quinnipiac Cultural Conflict in Southern New England</a:t>
            </a:r>
            <a:r>
              <a:rPr lang="en-US" sz="2600" dirty="0" smtClean="0">
                <a:latin typeface="Times New Roman" panose="02020603050405020304" pitchFamily="18" charset="0"/>
                <a:cs typeface="Times New Roman" panose="02020603050405020304" pitchFamily="18" charset="0"/>
              </a:rPr>
              <a:t> (p. 23) states  that no one is certain what the Quinnipiac Indians looked like:  </a:t>
            </a:r>
            <a:endParaRPr lang="en-US" sz="4000" i="1" dirty="0" smtClean="0">
              <a:solidFill>
                <a:srgbClr val="663300"/>
              </a:solidFill>
              <a:latin typeface="Times New Roman" panose="02020603050405020304" pitchFamily="18" charset="0"/>
              <a:cs typeface="Times New Roman" panose="02020603050405020304" pitchFamily="18" charset="0"/>
            </a:endParaRPr>
          </a:p>
          <a:p>
            <a:endParaRPr lang="en-US" sz="4000" i="1" dirty="0" smtClean="0">
              <a:solidFill>
                <a:srgbClr val="663300"/>
              </a:solidFill>
              <a:latin typeface="Arabic Typesetting" panose="03020402040406030203" pitchFamily="66" charset="-78"/>
              <a:cs typeface="Arabic Typesetting" panose="03020402040406030203" pitchFamily="66" charset="-78"/>
            </a:endParaRPr>
          </a:p>
          <a:p>
            <a:r>
              <a:rPr lang="en-US" sz="5400" i="1" dirty="0" smtClean="0">
                <a:solidFill>
                  <a:srgbClr val="663300"/>
                </a:solidFill>
                <a:latin typeface="Arabic Typesetting" panose="03020402040406030203" pitchFamily="66" charset="-78"/>
                <a:cs typeface="Arabic Typesetting" panose="03020402040406030203" pitchFamily="66" charset="-78"/>
              </a:rPr>
              <a:t>‘</a:t>
            </a:r>
            <a:r>
              <a:rPr lang="en-US" sz="5400" b="1" i="1" dirty="0" smtClean="0">
                <a:solidFill>
                  <a:srgbClr val="663300"/>
                </a:solidFill>
                <a:latin typeface="Arabic Typesetting" panose="03020402040406030203" pitchFamily="66" charset="-78"/>
                <a:cs typeface="Arabic Typesetting" panose="03020402040406030203" pitchFamily="66" charset="-78"/>
              </a:rPr>
              <a:t>Local historian Doris Townshend has observed that no New Haven colonist ever sketched or painted one of his or her Quinnipiac neighbors.’ </a:t>
            </a:r>
          </a:p>
          <a:p>
            <a:endParaRPr lang="en-US" sz="28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9800"/>
          <a:stretch/>
        </p:blipFill>
        <p:spPr bwMode="auto">
          <a:xfrm>
            <a:off x="4876800" y="4596395"/>
            <a:ext cx="4114800" cy="1747566"/>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2487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33136"/>
            <a:ext cx="5181600" cy="6340197"/>
          </a:xfrm>
          <a:prstGeom prst="rect">
            <a:avLst/>
          </a:prstGeom>
          <a:ln w="12700">
            <a:solidFill>
              <a:schemeClr val="tx1"/>
            </a:solidFill>
          </a:ln>
        </p:spPr>
        <p:txBody>
          <a:bodyPr wrap="square">
            <a:spAutoFit/>
          </a:bodyPr>
          <a:lstStyle/>
          <a:p>
            <a:r>
              <a:rPr lang="en-US" sz="4800" i="1" dirty="0" smtClean="0">
                <a:solidFill>
                  <a:srgbClr val="663300"/>
                </a:solidFill>
                <a:latin typeface="Arabic Typesetting" panose="03020402040406030203" pitchFamily="66" charset="-78"/>
                <a:cs typeface="Arabic Typesetting" panose="03020402040406030203" pitchFamily="66" charset="-78"/>
              </a:rPr>
              <a:t>‘</a:t>
            </a:r>
            <a:r>
              <a:rPr lang="en-US" sz="4800" b="1" i="1" dirty="0" smtClean="0">
                <a:solidFill>
                  <a:srgbClr val="663300"/>
                </a:solidFill>
                <a:latin typeface="Arabic Typesetting" panose="03020402040406030203" pitchFamily="66" charset="-78"/>
                <a:cs typeface="Arabic Typesetting" panose="03020402040406030203" pitchFamily="66" charset="-78"/>
              </a:rPr>
              <a:t>They </a:t>
            </a:r>
            <a:r>
              <a:rPr lang="en-US" sz="4800" b="1" i="1" dirty="0">
                <a:solidFill>
                  <a:srgbClr val="663300"/>
                </a:solidFill>
                <a:latin typeface="Arabic Typesetting" panose="03020402040406030203" pitchFamily="66" charset="-78"/>
                <a:cs typeface="Arabic Typesetting" panose="03020402040406030203" pitchFamily="66" charset="-78"/>
              </a:rPr>
              <a:t>deserve to be remembered for who they were- not as the name of a river or a school</a:t>
            </a:r>
            <a:r>
              <a:rPr lang="en-US" sz="4800" b="1" i="1" dirty="0" smtClean="0">
                <a:solidFill>
                  <a:srgbClr val="663300"/>
                </a:solidFill>
                <a:latin typeface="Arabic Typesetting" panose="03020402040406030203" pitchFamily="66" charset="-78"/>
                <a:cs typeface="Arabic Typesetting" panose="03020402040406030203" pitchFamily="66" charset="-78"/>
              </a:rPr>
              <a:t>.</a:t>
            </a:r>
            <a:r>
              <a:rPr lang="en-US" sz="3600" b="1" i="1" dirty="0" smtClean="0">
                <a:solidFill>
                  <a:srgbClr val="663300"/>
                </a:solidFill>
                <a:latin typeface="Arabic Typesetting" panose="03020402040406030203" pitchFamily="66" charset="-78"/>
                <a:cs typeface="Arabic Typesetting" panose="03020402040406030203" pitchFamily="66" charset="-78"/>
              </a:rPr>
              <a:t>’</a:t>
            </a:r>
          </a:p>
          <a:p>
            <a:r>
              <a:rPr lang="en-US" sz="3600" b="1" i="1" dirty="0" smtClean="0">
                <a:solidFill>
                  <a:srgbClr val="663300"/>
                </a:solidFill>
                <a:latin typeface="Arabic Typesetting" panose="03020402040406030203" pitchFamily="66" charset="-78"/>
                <a:cs typeface="Arabic Typesetting" panose="03020402040406030203" pitchFamily="66" charset="-78"/>
              </a:rPr>
              <a:t>-Doris Townshend</a:t>
            </a:r>
          </a:p>
          <a:p>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Mrs</a:t>
            </a:r>
            <a:r>
              <a:rPr lang="en-US" sz="2800" dirty="0">
                <a:latin typeface="Times New Roman" panose="02020603050405020304" pitchFamily="18" charset="0"/>
                <a:cs typeface="Times New Roman" panose="02020603050405020304" pitchFamily="18" charset="0"/>
              </a:rPr>
              <a:t>. Townshend has set up a monument to honor the </a:t>
            </a:r>
            <a:r>
              <a:rPr lang="en-US" sz="2800" dirty="0" smtClean="0">
                <a:latin typeface="Times New Roman" panose="02020603050405020304" pitchFamily="18" charset="0"/>
                <a:cs typeface="Times New Roman" panose="02020603050405020304" pitchFamily="18" charset="0"/>
              </a:rPr>
              <a:t>Quinnipiacs.</a:t>
            </a:r>
            <a:endParaRPr lang="en-US" sz="2800" i="1" dirty="0">
              <a:latin typeface="Times New Roman" panose="02020603050405020304" pitchFamily="18" charset="0"/>
              <a:cs typeface="Times New Roman" panose="02020603050405020304" pitchFamily="18" charset="0"/>
            </a:endParaRPr>
          </a:p>
          <a:p>
            <a:r>
              <a:rPr lang="en-US" i="1" dirty="0" smtClean="0">
                <a:latin typeface="Times New Roman" panose="02020603050405020304" pitchFamily="18" charset="0"/>
                <a:cs typeface="Times New Roman" panose="02020603050405020304" pitchFamily="18" charset="0"/>
              </a:rPr>
              <a:t>New </a:t>
            </a:r>
            <a:r>
              <a:rPr lang="en-US" i="1" dirty="0">
                <a:latin typeface="Times New Roman" panose="02020603050405020304" pitchFamily="18" charset="0"/>
                <a:cs typeface="Times New Roman" panose="02020603050405020304" pitchFamily="18" charset="0"/>
              </a:rPr>
              <a:t>Haven Register </a:t>
            </a:r>
            <a:r>
              <a:rPr lang="en-US" dirty="0">
                <a:latin typeface="Times New Roman" panose="02020603050405020304" pitchFamily="18" charset="0"/>
                <a:cs typeface="Times New Roman" panose="02020603050405020304" pitchFamily="18" charset="0"/>
              </a:rPr>
              <a:t>Feb 14, 2000 </a:t>
            </a:r>
          </a:p>
          <a:p>
            <a:endParaRPr lang="en-US" sz="4800" i="1" dirty="0">
              <a:solidFill>
                <a:srgbClr val="663300"/>
              </a:solidFill>
              <a:latin typeface="Arabic Typesetting" panose="03020402040406030203" pitchFamily="66" charset="-78"/>
              <a:cs typeface="Arabic Typesetting" panose="03020402040406030203" pitchFamily="66" charset="-78"/>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389" y="152400"/>
            <a:ext cx="7546975"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859" t="16587" r="12121"/>
          <a:stretch/>
        </p:blipFill>
        <p:spPr bwMode="auto">
          <a:xfrm>
            <a:off x="5214764" y="333136"/>
            <a:ext cx="3729245" cy="5762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5715000" y="6477000"/>
            <a:ext cx="3048000"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633200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aff\Desktop\LOCAL HIST MARKETING\MRS TOWNSHEND - 15JAN2014 PICS\IMG_071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99" t="16782" r="9654" b="7909"/>
          <a:stretch/>
        </p:blipFill>
        <p:spPr bwMode="auto">
          <a:xfrm>
            <a:off x="15239" y="15240"/>
            <a:ext cx="9180643" cy="684276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2313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taff\Desktop\LOCAL HIST MARKETING\MRS TOWNSHEND - 15JAN2014 PICS\IMG_07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213" t="24188" r="21047" b="13333"/>
          <a:stretch/>
        </p:blipFill>
        <p:spPr bwMode="auto">
          <a:xfrm>
            <a:off x="0" y="1322"/>
            <a:ext cx="9180594" cy="685667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0982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400" y="171450"/>
            <a:ext cx="8585200" cy="1446550"/>
          </a:xfrm>
          <a:prstGeom prst="rect">
            <a:avLst/>
          </a:prstGeom>
          <a:noFill/>
        </p:spPr>
        <p:txBody>
          <a:bodyPr wrap="square" rtlCol="0">
            <a:spAutoFit/>
          </a:bodyPr>
          <a:lstStyle/>
          <a:p>
            <a:r>
              <a:rPr lang="en-US" sz="2800" b="1" dirty="0" smtClean="0"/>
              <a:t>Other depictions: C. Keith Wilbur in his book </a:t>
            </a:r>
            <a:r>
              <a:rPr lang="en-US" sz="2800" b="1" i="1" dirty="0" smtClean="0"/>
              <a:t>The New England Indians</a:t>
            </a:r>
            <a:r>
              <a:rPr lang="en-US" sz="2800" b="1" dirty="0" smtClean="0"/>
              <a:t> presents these sketches:</a:t>
            </a:r>
            <a:endParaRPr lang="en-US" sz="2800" b="1" dirty="0"/>
          </a:p>
          <a:p>
            <a:r>
              <a:rPr lang="en-US" sz="3200" dirty="0" smtClean="0"/>
              <a:t> </a:t>
            </a:r>
            <a:endParaRPr lang="en-US" sz="3200" dirty="0"/>
          </a:p>
        </p:txBody>
      </p:sp>
      <p:pic>
        <p:nvPicPr>
          <p:cNvPr id="1026" name="Picture 2" descr="C:\Users\staff\Desktop\QUINSCANS\Hair styles Quinnipiacs.jpg"/>
          <p:cNvPicPr>
            <a:picLocks noChangeAspect="1" noChangeArrowheads="1"/>
          </p:cNvPicPr>
          <p:nvPr/>
        </p:nvPicPr>
        <p:blipFill rotWithShape="1">
          <a:blip r:embed="rId2">
            <a:extLst>
              <a:ext uri="{28A0092B-C50C-407E-A947-70E740481C1C}">
                <a14:useLocalDpi xmlns:a14="http://schemas.microsoft.com/office/drawing/2010/main" val="0"/>
              </a:ext>
            </a:extLst>
          </a:blip>
          <a:srcRect l="6186" t="67932" r="6526" b="6737"/>
          <a:stretch/>
        </p:blipFill>
        <p:spPr bwMode="auto">
          <a:xfrm rot="10800000">
            <a:off x="436880" y="1142999"/>
            <a:ext cx="8153398" cy="34529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9560" y="4595991"/>
            <a:ext cx="7482840" cy="2246769"/>
          </a:xfrm>
          <a:prstGeom prst="rect">
            <a:avLst/>
          </a:prstGeom>
          <a:noFill/>
        </p:spPr>
        <p:txBody>
          <a:bodyPr wrap="square" rtlCol="0">
            <a:spAutoFit/>
          </a:bodyPr>
          <a:lstStyle/>
          <a:p>
            <a:r>
              <a:rPr lang="en-US" sz="2400" dirty="0" smtClean="0"/>
              <a:t>C. Keith Wilbur states:  That hair styles were limited only by the wearer’s imagination. From left to right: The Cockscomb- a strip of hair running down the center of the head 2. Braided trailing down the back 3. Decorated 4. top knot 5. One sided 6. Scalplock </a:t>
            </a:r>
          </a:p>
          <a:p>
            <a:endParaRPr lang="en-US" sz="2000" dirty="0"/>
          </a:p>
        </p:txBody>
      </p:sp>
    </p:spTree>
    <p:extLst>
      <p:ext uri="{BB962C8B-B14F-4D97-AF65-F5344CB8AC3E}">
        <p14:creationId xmlns:p14="http://schemas.microsoft.com/office/powerpoint/2010/main" val="20898458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717" y="152399"/>
            <a:ext cx="8839200" cy="6417141"/>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John W. Deforest in his book: </a:t>
            </a:r>
            <a:r>
              <a:rPr lang="en-US" sz="2800" i="1" dirty="0" smtClean="0">
                <a:latin typeface="Times New Roman" panose="02020603050405020304" pitchFamily="18" charset="0"/>
                <a:cs typeface="Times New Roman" panose="02020603050405020304" pitchFamily="18" charset="0"/>
              </a:rPr>
              <a:t>History </a:t>
            </a:r>
          </a:p>
          <a:p>
            <a:r>
              <a:rPr lang="en-US" sz="2800" i="1" dirty="0" smtClean="0">
                <a:latin typeface="Times New Roman" panose="02020603050405020304" pitchFamily="18" charset="0"/>
                <a:cs typeface="Times New Roman" panose="02020603050405020304" pitchFamily="18" charset="0"/>
              </a:rPr>
              <a:t>of the Indians of Connecticut From </a:t>
            </a:r>
          </a:p>
          <a:p>
            <a:r>
              <a:rPr lang="en-US" sz="2800" i="1" dirty="0" smtClean="0">
                <a:latin typeface="Times New Roman" panose="02020603050405020304" pitchFamily="18" charset="0"/>
                <a:cs typeface="Times New Roman" panose="02020603050405020304" pitchFamily="18" charset="0"/>
              </a:rPr>
              <a:t>the Earliest Know Period to 1850</a:t>
            </a:r>
          </a:p>
          <a:p>
            <a:r>
              <a:rPr lang="en-US" sz="2800" i="1" dirty="0" smtClean="0">
                <a:latin typeface="Times New Roman" panose="02020603050405020304" pitchFamily="18" charset="0"/>
                <a:cs typeface="Times New Roman" panose="02020603050405020304" pitchFamily="18" charset="0"/>
              </a:rPr>
              <a:t> (p. 9) </a:t>
            </a:r>
            <a:r>
              <a:rPr lang="en-US" sz="2800" dirty="0" smtClean="0">
                <a:latin typeface="Times New Roman" panose="02020603050405020304" pitchFamily="18" charset="0"/>
                <a:cs typeface="Times New Roman" panose="02020603050405020304" pitchFamily="18" charset="0"/>
              </a:rPr>
              <a:t>states:</a:t>
            </a:r>
          </a:p>
          <a:p>
            <a:endParaRPr lang="en-US" sz="7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The clothing of the Indians was composed of skins, cured so as to be soft and pliable, and sometimes ornamented with paint and with beads manufactured from shells. Occasionally they decked themselves in mantles, made of feathers overlapping each other as on the back of a fowl…’</a:t>
            </a:r>
          </a:p>
          <a:p>
            <a:r>
              <a:rPr lang="en-US" sz="2800" dirty="0" smtClean="0">
                <a:latin typeface="Times New Roman" panose="02020603050405020304" pitchFamily="18" charset="0"/>
                <a:cs typeface="Times New Roman" panose="02020603050405020304" pitchFamily="18" charset="0"/>
              </a:rPr>
              <a:t>The dress of the women consisted usually of two articles: a leather skirt, or under garment, ornamented with fringe; and a skirt of the same material, fastened round the waist with a belt and nearly reaching to the feet.’ </a:t>
            </a:r>
          </a:p>
          <a:p>
            <a:endParaRPr lang="en-US" sz="40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3262313"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86825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l="15380" t="17755" r="1009" b="42206"/>
          <a:stretch/>
        </p:blipFill>
        <p:spPr bwMode="auto">
          <a:xfrm rot="5400000">
            <a:off x="-1653541" y="2186941"/>
            <a:ext cx="6858000" cy="248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57600" y="329396"/>
            <a:ext cx="5181600" cy="2062103"/>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Another depiction by C. Keith Wilbur showing what De Forest described as  “leggins of dressed deer skin.”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14896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1102"/>
            <a:ext cx="8686800" cy="2308324"/>
          </a:xfrm>
          <a:prstGeom prst="rect">
            <a:avLst/>
          </a:prstGeom>
          <a:noFill/>
          <a:ln w="3175">
            <a:solidFill>
              <a:schemeClr val="tx1"/>
            </a:solidFill>
          </a:ln>
        </p:spPr>
        <p:txBody>
          <a:bodyPr wrap="square" rtlCol="0">
            <a:spAutoFit/>
          </a:bodyPr>
          <a:lstStyle/>
          <a:p>
            <a:r>
              <a:rPr lang="en-US" sz="3600" dirty="0" smtClean="0">
                <a:latin typeface="Arabic Typesetting" panose="03020402040406030203" pitchFamily="66" charset="-78"/>
                <a:cs typeface="Arabic Typesetting" panose="03020402040406030203" pitchFamily="66" charset="-78"/>
              </a:rPr>
              <a:t>Further depictions of clothing from C. Keith Wilbur of Native Americans and clothing in his book, </a:t>
            </a:r>
            <a:r>
              <a:rPr lang="en-US" sz="3600" i="1" dirty="0" smtClean="0">
                <a:latin typeface="Arabic Typesetting" panose="03020402040406030203" pitchFamily="66" charset="-78"/>
                <a:cs typeface="Arabic Typesetting" panose="03020402040406030203" pitchFamily="66" charset="-78"/>
              </a:rPr>
              <a:t>The New England Indians.</a:t>
            </a:r>
          </a:p>
          <a:p>
            <a:endParaRPr lang="en-US" dirty="0"/>
          </a:p>
          <a:p>
            <a:endParaRPr lang="en-US" dirty="0" smtClean="0"/>
          </a:p>
          <a:p>
            <a:endParaRPr lang="en-US" dirty="0"/>
          </a:p>
          <a:p>
            <a:endParaRPr lang="en-US" dirty="0" smtClean="0"/>
          </a:p>
        </p:txBody>
      </p:sp>
      <p:pic>
        <p:nvPicPr>
          <p:cNvPr id="4101"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l="5808" t="7255" r="6497" b="3789"/>
          <a:stretch/>
        </p:blipFill>
        <p:spPr bwMode="auto">
          <a:xfrm>
            <a:off x="228600" y="1066800"/>
            <a:ext cx="4313517" cy="563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572000" y="1066800"/>
            <a:ext cx="4343400" cy="563880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94842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389187"/>
            <a:ext cx="5791200" cy="446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600" y="304800"/>
            <a:ext cx="8077200" cy="6832640"/>
          </a:xfrm>
          <a:prstGeom prst="rect">
            <a:avLst/>
          </a:prstGeom>
        </p:spPr>
        <p:txBody>
          <a:bodyPr wrap="square">
            <a:spAutoFit/>
          </a:bodyPr>
          <a:lstStyle/>
          <a:p>
            <a:r>
              <a:rPr lang="en-US" sz="5000" b="1" i="1" kern="1400" dirty="0">
                <a:solidFill>
                  <a:srgbClr val="000000"/>
                </a:solidFill>
                <a:latin typeface="Arabic Typesetting" panose="03020402040406030203" pitchFamily="66" charset="-78"/>
                <a:cs typeface="Arabic Typesetting" panose="03020402040406030203" pitchFamily="66" charset="-78"/>
              </a:rPr>
              <a:t>Native Americans of East Haven and the </a:t>
            </a:r>
            <a:r>
              <a:rPr lang="en-US" sz="5000" b="1" i="1" kern="1400" dirty="0" smtClean="0">
                <a:solidFill>
                  <a:srgbClr val="000000"/>
                </a:solidFill>
                <a:latin typeface="Arabic Typesetting" panose="03020402040406030203" pitchFamily="66" charset="-78"/>
                <a:cs typeface="Arabic Typesetting" panose="03020402040406030203" pitchFamily="66" charset="-78"/>
              </a:rPr>
              <a:t>Area—</a:t>
            </a:r>
            <a:r>
              <a:rPr lang="en-US" sz="5000" b="1" i="1" dirty="0" smtClean="0">
                <a:latin typeface="Arabic Typesetting" panose="03020402040406030203" pitchFamily="66" charset="-78"/>
                <a:cs typeface="Arabic Typesetting" panose="03020402040406030203" pitchFamily="66" charset="-78"/>
              </a:rPr>
              <a:t>Introduction </a:t>
            </a:r>
            <a:r>
              <a:rPr lang="en-US" sz="5000" b="1" i="1" dirty="0">
                <a:latin typeface="Arabic Typesetting" panose="03020402040406030203" pitchFamily="66" charset="-78"/>
                <a:cs typeface="Arabic Typesetting" panose="03020402040406030203" pitchFamily="66" charset="-78"/>
              </a:rPr>
              <a:t>to the </a:t>
            </a:r>
            <a:r>
              <a:rPr lang="en-US" sz="5000" b="1" i="1" dirty="0" smtClean="0">
                <a:latin typeface="Arabic Typesetting" panose="03020402040406030203" pitchFamily="66" charset="-78"/>
                <a:cs typeface="Arabic Typesetting" panose="03020402040406030203" pitchFamily="66" charset="-78"/>
              </a:rPr>
              <a:t>Quinnipiacs</a:t>
            </a:r>
            <a:endParaRPr lang="en-US" sz="5000" b="1" i="1" dirty="0">
              <a:latin typeface="Arabic Typesetting" panose="03020402040406030203" pitchFamily="66" charset="-78"/>
              <a:cs typeface="Arabic Typesetting" panose="03020402040406030203" pitchFamily="66" charset="-78"/>
            </a:endParaRPr>
          </a:p>
          <a:p>
            <a:r>
              <a:rPr lang="en-US" sz="5000" b="1" i="1" dirty="0">
                <a:latin typeface="Arabic Typesetting" panose="03020402040406030203" pitchFamily="66" charset="-78"/>
                <a:cs typeface="Arabic Typesetting" panose="03020402040406030203" pitchFamily="66" charset="-78"/>
              </a:rPr>
              <a:t>· What did they look like?</a:t>
            </a:r>
          </a:p>
          <a:p>
            <a:r>
              <a:rPr lang="en-US" sz="5000" b="1" i="1" dirty="0">
                <a:latin typeface="Arabic Typesetting" panose="03020402040406030203" pitchFamily="66" charset="-78"/>
                <a:cs typeface="Arabic Typesetting" panose="03020402040406030203" pitchFamily="66" charset="-78"/>
              </a:rPr>
              <a:t>· What did they wear?</a:t>
            </a:r>
          </a:p>
          <a:p>
            <a:r>
              <a:rPr lang="en-US" sz="5000" b="1" i="1" dirty="0">
                <a:latin typeface="Arabic Typesetting" panose="03020402040406030203" pitchFamily="66" charset="-78"/>
                <a:cs typeface="Arabic Typesetting" panose="03020402040406030203" pitchFamily="66" charset="-78"/>
              </a:rPr>
              <a:t>· What did they live in? </a:t>
            </a:r>
          </a:p>
          <a:p>
            <a:r>
              <a:rPr lang="en-US" sz="5000" b="1" i="1" dirty="0">
                <a:latin typeface="Arabic Typesetting" panose="03020402040406030203" pitchFamily="66" charset="-78"/>
                <a:cs typeface="Arabic Typesetting" panose="03020402040406030203" pitchFamily="66" charset="-78"/>
              </a:rPr>
              <a:t>· Area Sites</a:t>
            </a:r>
          </a:p>
          <a:p>
            <a:r>
              <a:rPr lang="en-US" sz="5000" b="1" i="1" dirty="0">
                <a:latin typeface="Arabic Typesetting" panose="03020402040406030203" pitchFamily="66" charset="-78"/>
                <a:cs typeface="Arabic Typesetting" panose="03020402040406030203" pitchFamily="66" charset="-78"/>
              </a:rPr>
              <a:t>· Momauguin, Foxon, Montowese </a:t>
            </a:r>
          </a:p>
          <a:p>
            <a:r>
              <a:rPr lang="en-US" sz="4000" b="1" i="1" dirty="0"/>
              <a:t> </a:t>
            </a:r>
          </a:p>
          <a:p>
            <a:pPr algn="ctr"/>
            <a:endParaRPr lang="en-US" sz="4000" kern="1400" dirty="0">
              <a:solidFill>
                <a:srgbClr val="000000"/>
              </a:solidFill>
            </a:endParaRPr>
          </a:p>
          <a:p>
            <a:r>
              <a:rPr lang="en-US" sz="800" kern="1400" dirty="0">
                <a:solidFill>
                  <a:srgbClr val="000000"/>
                </a:solidFill>
              </a:rPr>
              <a:t> </a:t>
            </a:r>
          </a:p>
        </p:txBody>
      </p:sp>
    </p:spTree>
    <p:extLst>
      <p:ext uri="{BB962C8B-B14F-4D97-AF65-F5344CB8AC3E}">
        <p14:creationId xmlns:p14="http://schemas.microsoft.com/office/powerpoint/2010/main" val="3027899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 y="11723"/>
            <a:ext cx="6427758" cy="6781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81800" y="335386"/>
            <a:ext cx="1905000" cy="4524315"/>
          </a:xfrm>
          <a:prstGeom prst="rect">
            <a:avLst/>
          </a:prstGeom>
          <a:noFill/>
        </p:spPr>
        <p:txBody>
          <a:bodyPr wrap="square" rtlCol="0">
            <a:spAutoFit/>
          </a:bodyPr>
          <a:lstStyle/>
          <a:p>
            <a:r>
              <a:rPr lang="en-US" sz="2400" dirty="0" smtClean="0"/>
              <a:t>Detail from a </a:t>
            </a:r>
            <a:r>
              <a:rPr lang="en-US" sz="2400" dirty="0"/>
              <a:t>depiction </a:t>
            </a:r>
            <a:r>
              <a:rPr lang="en-US" sz="2400" dirty="0" smtClean="0"/>
              <a:t>in John W. De Forest’s book  </a:t>
            </a:r>
            <a:r>
              <a:rPr lang="en-US" sz="2400" i="1" dirty="0" smtClean="0"/>
              <a:t>Indians of Connecticut  </a:t>
            </a:r>
            <a:r>
              <a:rPr lang="en-US" sz="2400" dirty="0"/>
              <a:t>by Felix Octavius Carr </a:t>
            </a:r>
            <a:r>
              <a:rPr lang="en-US" sz="2400" dirty="0" smtClean="0"/>
              <a:t>Darley, an American painter and Illustrator .</a:t>
            </a:r>
            <a:endParaRPr lang="en-US" sz="2400" dirty="0"/>
          </a:p>
        </p:txBody>
      </p:sp>
    </p:spTree>
    <p:extLst>
      <p:ext uri="{BB962C8B-B14F-4D97-AF65-F5344CB8AC3E}">
        <p14:creationId xmlns:p14="http://schemas.microsoft.com/office/powerpoint/2010/main" val="26658893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0"/>
            <a:ext cx="9220199" cy="6857999"/>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8663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0500" y="4415552"/>
            <a:ext cx="1143000" cy="246221"/>
          </a:xfrm>
          <a:prstGeom prst="rect">
            <a:avLst/>
          </a:prstGeom>
          <a:noFill/>
        </p:spPr>
        <p:txBody>
          <a:bodyPr wrap="square" rtlCol="0">
            <a:spAutoFit/>
          </a:bodyPr>
          <a:lstStyle/>
          <a:p>
            <a:r>
              <a:rPr lang="en-US" sz="1000" dirty="0" smtClean="0"/>
              <a:t>C. Keith Wilbur</a:t>
            </a:r>
            <a:endParaRPr lang="en-US" sz="10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219" y="1981200"/>
            <a:ext cx="2916020" cy="255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6548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2971800" cy="6494085"/>
          </a:xfrm>
          <a:prstGeom prst="rect">
            <a:avLst/>
          </a:prstGeom>
          <a:noFill/>
        </p:spPr>
        <p:txBody>
          <a:bodyPr wrap="square" rtlCol="0">
            <a:spAutoFit/>
          </a:bodyPr>
          <a:lstStyle/>
          <a:p>
            <a:r>
              <a:rPr lang="en-US" sz="3200" b="1" dirty="0" smtClean="0">
                <a:latin typeface="Arabic Typesetting" panose="03020402040406030203" pitchFamily="66" charset="-78"/>
                <a:cs typeface="Arabic Typesetting" panose="03020402040406030203" pitchFamily="66" charset="-78"/>
              </a:rPr>
              <a:t>What did they live </a:t>
            </a:r>
            <a:r>
              <a:rPr lang="en-US" sz="3200" b="1" dirty="0">
                <a:latin typeface="Arabic Typesetting" panose="03020402040406030203" pitchFamily="66" charset="-78"/>
                <a:cs typeface="Arabic Typesetting" panose="03020402040406030203" pitchFamily="66" charset="-78"/>
              </a:rPr>
              <a:t>in? </a:t>
            </a:r>
            <a:endParaRPr lang="en-US" sz="3200" b="1" dirty="0" smtClean="0">
              <a:latin typeface="Arabic Typesetting" panose="03020402040406030203" pitchFamily="66" charset="-78"/>
              <a:cs typeface="Arabic Typesetting" panose="03020402040406030203" pitchFamily="66" charset="-78"/>
            </a:endParaRPr>
          </a:p>
          <a:p>
            <a:r>
              <a:rPr lang="en-US" sz="3200" dirty="0" smtClean="0">
                <a:latin typeface="Arabic Typesetting" panose="03020402040406030203" pitchFamily="66" charset="-78"/>
                <a:cs typeface="Arabic Typesetting" panose="03020402040406030203" pitchFamily="66" charset="-78"/>
              </a:rPr>
              <a:t>Ezra Stiles, ( 1797-1795) past </a:t>
            </a:r>
            <a:r>
              <a:rPr lang="en-US" sz="3200" dirty="0">
                <a:latin typeface="Arabic Typesetting" panose="03020402040406030203" pitchFamily="66" charset="-78"/>
                <a:cs typeface="Arabic Typesetting" panose="03020402040406030203" pitchFamily="66" charset="-78"/>
              </a:rPr>
              <a:t>president of </a:t>
            </a:r>
            <a:r>
              <a:rPr lang="en-US" sz="3200" dirty="0" smtClean="0">
                <a:latin typeface="Arabic Typesetting" panose="03020402040406030203" pitchFamily="66" charset="-78"/>
                <a:cs typeface="Arabic Typesetting" panose="03020402040406030203" pitchFamily="66" charset="-78"/>
              </a:rPr>
              <a:t>Yale, </a:t>
            </a:r>
            <a:r>
              <a:rPr lang="en-US" sz="3200" dirty="0">
                <a:latin typeface="Arabic Typesetting" panose="03020402040406030203" pitchFamily="66" charset="-78"/>
                <a:cs typeface="Arabic Typesetting" panose="03020402040406030203" pitchFamily="66" charset="-78"/>
              </a:rPr>
              <a:t>had a great interest in Connecticut’s Native American people and </a:t>
            </a:r>
            <a:r>
              <a:rPr lang="en-US" sz="3200" dirty="0" smtClean="0">
                <a:latin typeface="Arabic Typesetting" panose="03020402040406030203" pitchFamily="66" charset="-78"/>
                <a:cs typeface="Arabic Typesetting" panose="03020402040406030203" pitchFamily="66" charset="-78"/>
              </a:rPr>
              <a:t>took </a:t>
            </a:r>
            <a:r>
              <a:rPr lang="en-US" sz="3200" dirty="0">
                <a:latin typeface="Arabic Typesetting" panose="03020402040406030203" pitchFamily="66" charset="-78"/>
                <a:cs typeface="Arabic Typesetting" panose="03020402040406030203" pitchFamily="66" charset="-78"/>
              </a:rPr>
              <a:t>notes on their way of </a:t>
            </a:r>
            <a:r>
              <a:rPr lang="en-US" sz="3200" dirty="0" smtClean="0">
                <a:latin typeface="Arabic Typesetting" panose="03020402040406030203" pitchFamily="66" charset="-78"/>
                <a:cs typeface="Arabic Typesetting" panose="03020402040406030203" pitchFamily="66" charset="-78"/>
              </a:rPr>
              <a:t>life. Note the words “East Haven” and “Wigwaum.” This was actually drawn from a similar ‘</a:t>
            </a:r>
            <a:r>
              <a:rPr lang="en-US" sz="3200" dirty="0" err="1" smtClean="0">
                <a:latin typeface="Arabic Typesetting" panose="03020402040406030203" pitchFamily="66" charset="-78"/>
                <a:cs typeface="Arabic Typesetting" panose="03020402040406030203" pitchFamily="66" charset="-78"/>
              </a:rPr>
              <a:t>wigwaum</a:t>
            </a:r>
            <a:r>
              <a:rPr lang="en-US" sz="3200" dirty="0" smtClean="0">
                <a:latin typeface="Arabic Typesetting" panose="03020402040406030203" pitchFamily="66" charset="-78"/>
                <a:cs typeface="Arabic Typesetting" panose="03020402040406030203" pitchFamily="66" charset="-78"/>
              </a:rPr>
              <a:t>’ of the </a:t>
            </a:r>
            <a:r>
              <a:rPr lang="en-US" sz="3200" dirty="0" err="1" smtClean="0">
                <a:latin typeface="Arabic Typesetting" panose="03020402040406030203" pitchFamily="66" charset="-78"/>
                <a:cs typeface="Arabic Typesetting" panose="03020402040406030203" pitchFamily="66" charset="-78"/>
              </a:rPr>
              <a:t>Nehantic</a:t>
            </a:r>
            <a:r>
              <a:rPr lang="en-US" sz="3200" dirty="0" smtClean="0">
                <a:latin typeface="Arabic Typesetting" panose="03020402040406030203" pitchFamily="66" charset="-78"/>
                <a:cs typeface="Arabic Typesetting" panose="03020402040406030203" pitchFamily="66" charset="-78"/>
              </a:rPr>
              <a:t>  tribe.</a:t>
            </a:r>
            <a:endParaRPr lang="en-US"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
            <a:ext cx="5715000" cy="68580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50412" y="6219486"/>
            <a:ext cx="3810000" cy="646331"/>
          </a:xfrm>
          <a:prstGeom prst="rect">
            <a:avLst/>
          </a:prstGeom>
          <a:noFill/>
        </p:spPr>
        <p:txBody>
          <a:bodyPr wrap="square" rtlCol="0">
            <a:spAutoFit/>
          </a:bodyPr>
          <a:lstStyle/>
          <a:p>
            <a:r>
              <a:rPr lang="en-US" dirty="0" smtClean="0"/>
              <a:t>From Stile’s Itineraries number  1:497  </a:t>
            </a:r>
          </a:p>
          <a:p>
            <a:r>
              <a:rPr lang="en-US" dirty="0" smtClean="0"/>
              <a:t>Courtesy Yale Beinke libray</a:t>
            </a:r>
            <a:endParaRPr lang="en-US" dirty="0"/>
          </a:p>
        </p:txBody>
      </p:sp>
      <p:sp>
        <p:nvSpPr>
          <p:cNvPr id="4" name="Rectangle 3"/>
          <p:cNvSpPr/>
          <p:nvPr/>
        </p:nvSpPr>
        <p:spPr>
          <a:xfrm>
            <a:off x="7322234" y="-1828800"/>
            <a:ext cx="1897063" cy="8382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7315200" y="-1143000"/>
            <a:ext cx="2278063" cy="8382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47165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3549" t="33682" r="31466" b="11989"/>
          <a:stretch/>
        </p:blipFill>
        <p:spPr bwMode="auto">
          <a:xfrm>
            <a:off x="278896" y="678473"/>
            <a:ext cx="8407904" cy="6180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14178" y="15506"/>
            <a:ext cx="8534400" cy="830997"/>
          </a:xfrm>
          <a:prstGeom prst="rect">
            <a:avLst/>
          </a:prstGeom>
          <a:noFill/>
        </p:spPr>
        <p:txBody>
          <a:bodyPr wrap="square" rtlCol="0">
            <a:spAutoFit/>
          </a:bodyPr>
          <a:lstStyle/>
          <a:p>
            <a:r>
              <a:rPr lang="en-US" sz="2400" dirty="0" smtClean="0"/>
              <a:t>C. Keith Wilbur’s book </a:t>
            </a:r>
            <a:r>
              <a:rPr lang="en-US" sz="2400" i="1" dirty="0" smtClean="0"/>
              <a:t>The New England Indians </a:t>
            </a:r>
            <a:r>
              <a:rPr lang="en-US" sz="2400" dirty="0" smtClean="0"/>
              <a:t> details the construction of Native American dwellings </a:t>
            </a:r>
            <a:r>
              <a:rPr lang="en-US" sz="2400" i="1" dirty="0" smtClean="0"/>
              <a:t>“Wigwaum”</a:t>
            </a:r>
            <a:endParaRPr lang="en-US" sz="2400" i="1" dirty="0"/>
          </a:p>
        </p:txBody>
      </p:sp>
    </p:spTree>
    <p:extLst>
      <p:ext uri="{BB962C8B-B14F-4D97-AF65-F5344CB8AC3E}">
        <p14:creationId xmlns:p14="http://schemas.microsoft.com/office/powerpoint/2010/main" val="37455022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47857"/>
          <a:stretch/>
        </p:blipFill>
        <p:spPr bwMode="auto">
          <a:xfrm>
            <a:off x="152400" y="76200"/>
            <a:ext cx="88392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0303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66" y="152401"/>
            <a:ext cx="665843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63399" y="304800"/>
            <a:ext cx="2286000" cy="5693866"/>
          </a:xfrm>
          <a:prstGeom prst="rect">
            <a:avLst/>
          </a:prstGeom>
          <a:noFill/>
        </p:spPr>
        <p:txBody>
          <a:bodyPr wrap="square" rtlCol="0">
            <a:spAutoFit/>
          </a:bodyPr>
          <a:lstStyle/>
          <a:p>
            <a:r>
              <a:rPr lang="en-US" sz="2800" dirty="0" smtClean="0">
                <a:latin typeface="Arabic Typesetting" panose="03020402040406030203" pitchFamily="66" charset="-78"/>
                <a:cs typeface="Arabic Typesetting" panose="03020402040406030203" pitchFamily="66" charset="-78"/>
              </a:rPr>
              <a:t>Wilbur states ‘These snug domed wigwams held one or two families inside, the floor was of tamped earth. Some slept on mats or skins on the ground, but in better lodges, platforms ringed the sides…both sitting and sleeping places.</a:t>
            </a:r>
            <a:endParaRPr lang="en-US" sz="2800"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9517622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896" t="30854" r="40573" b="46270"/>
          <a:stretch/>
        </p:blipFill>
        <p:spPr bwMode="auto">
          <a:xfrm rot="10800000">
            <a:off x="135959" y="546019"/>
            <a:ext cx="4512241" cy="3379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1834" t="27755" r="37809" b="52964"/>
          <a:stretch/>
        </p:blipFill>
        <p:spPr bwMode="auto">
          <a:xfrm>
            <a:off x="13856997" y="5967289"/>
            <a:ext cx="6813301" cy="3995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553" t="60219" r="30435" b="37928"/>
          <a:stretch/>
        </p:blipFill>
        <p:spPr bwMode="auto">
          <a:xfrm rot="10800000">
            <a:off x="198302" y="215978"/>
            <a:ext cx="1795192" cy="33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2920" y="4038600"/>
            <a:ext cx="3840300" cy="2677656"/>
          </a:xfrm>
          <a:prstGeom prst="rect">
            <a:avLst/>
          </a:prstGeom>
          <a:noFill/>
        </p:spPr>
        <p:txBody>
          <a:bodyPr wrap="square" rtlCol="0">
            <a:spAutoFit/>
          </a:bodyPr>
          <a:lstStyle/>
          <a:p>
            <a:r>
              <a:rPr lang="en-US" sz="2400" dirty="0" smtClean="0"/>
              <a:t>The average village sheltered up to one hundred tribespeople. The wigwams were clustered about an open center space. Here the men and boys gathered for their games and ceremonies.  </a:t>
            </a:r>
            <a:endParaRPr lang="en-US" sz="2400" dirty="0"/>
          </a:p>
        </p:txBody>
      </p:sp>
      <p:pic>
        <p:nvPicPr>
          <p:cNvPr id="9218"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6504" t="31895" r="25827" b="19407"/>
          <a:stretch/>
        </p:blipFill>
        <p:spPr bwMode="auto">
          <a:xfrm>
            <a:off x="4648200" y="380997"/>
            <a:ext cx="4371706" cy="354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78680" y="4038600"/>
            <a:ext cx="4160520" cy="2523768"/>
          </a:xfrm>
          <a:prstGeom prst="rect">
            <a:avLst/>
          </a:prstGeom>
          <a:noFill/>
        </p:spPr>
        <p:txBody>
          <a:bodyPr wrap="square" rtlCol="0">
            <a:spAutoFit/>
          </a:bodyPr>
          <a:lstStyle/>
          <a:p>
            <a:r>
              <a:rPr lang="en-US" sz="2400" dirty="0" smtClean="0"/>
              <a:t>The palisade itself was of young trees, each about as thick as a man’s thigh or the calf of his leg. Each was ten to twelve feet above the ground and three feet below the surface.                     </a:t>
            </a:r>
            <a:r>
              <a:rPr lang="en-US" sz="1400" dirty="0" smtClean="0"/>
              <a:t>C. Keith Wilbur </a:t>
            </a:r>
            <a:endParaRPr lang="en-US" sz="1400" dirty="0"/>
          </a:p>
        </p:txBody>
      </p:sp>
      <p:sp>
        <p:nvSpPr>
          <p:cNvPr id="4" name="Rectangle 3"/>
          <p:cNvSpPr/>
          <p:nvPr/>
        </p:nvSpPr>
        <p:spPr>
          <a:xfrm>
            <a:off x="4495800" y="152400"/>
            <a:ext cx="4524106" cy="330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86716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600200"/>
            <a:ext cx="4419600" cy="4893647"/>
          </a:xfrm>
          <a:prstGeom prst="rect">
            <a:avLst/>
          </a:prstGeom>
          <a:noFill/>
        </p:spPr>
        <p:txBody>
          <a:bodyPr wrap="square" rtlCol="0">
            <a:spAutoFit/>
          </a:bodyPr>
          <a:lstStyle/>
          <a:p>
            <a:r>
              <a:rPr lang="en-US" sz="2400" dirty="0" smtClean="0"/>
              <a:t>John </a:t>
            </a:r>
            <a:r>
              <a:rPr lang="en-US" sz="2400" dirty="0" err="1" smtClean="0"/>
              <a:t>Menta</a:t>
            </a:r>
            <a:r>
              <a:rPr lang="en-US" sz="2400" dirty="0" smtClean="0"/>
              <a:t> states in his book The Quinnipiac Cultural Conflict in Southern New England, p. 15, the real heart of the Quinnipiac country was situated along the east shore of New Haven Harbor. </a:t>
            </a:r>
          </a:p>
          <a:p>
            <a:r>
              <a:rPr lang="en-US" sz="2400" dirty="0" smtClean="0"/>
              <a:t> In Charles Hervey Townshend’s </a:t>
            </a:r>
            <a:r>
              <a:rPr lang="en-US" sz="2400" i="1" dirty="0" smtClean="0"/>
              <a:t>The Quinnipiack Indians and Their Reservation,</a:t>
            </a:r>
            <a:r>
              <a:rPr lang="en-US" sz="2400" dirty="0" smtClean="0"/>
              <a:t> there is a map of the New Haven region that was based on the work of F. R. </a:t>
            </a:r>
            <a:r>
              <a:rPr lang="en-US" sz="2400" dirty="0" err="1" smtClean="0"/>
              <a:t>Hassler</a:t>
            </a:r>
            <a:r>
              <a:rPr lang="en-US" sz="2400" dirty="0" smtClean="0"/>
              <a:t>, superintendent of the survey of the coast from 1835 to 1845. </a:t>
            </a:r>
            <a:endParaRPr lang="en-US" sz="2400" dirty="0"/>
          </a:p>
        </p:txBody>
      </p:sp>
      <p:sp>
        <p:nvSpPr>
          <p:cNvPr id="4" name="TextBox 3"/>
          <p:cNvSpPr txBox="1"/>
          <p:nvPr/>
        </p:nvSpPr>
        <p:spPr>
          <a:xfrm>
            <a:off x="-152400" y="14207"/>
            <a:ext cx="4648200" cy="1200329"/>
          </a:xfrm>
          <a:prstGeom prst="rect">
            <a:avLst/>
          </a:prstGeom>
          <a:noFill/>
        </p:spPr>
        <p:txBody>
          <a:bodyPr wrap="square" rtlCol="0">
            <a:spAutoFit/>
          </a:bodyPr>
          <a:lstStyle/>
          <a:p>
            <a:pPr algn="ctr"/>
            <a:r>
              <a:rPr lang="en-US" sz="2400" dirty="0" smtClean="0"/>
              <a:t>Where in the East Haven and New Haven Area were their forts and villages? </a:t>
            </a:r>
            <a:endParaRPr lang="en-US" sz="24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218" y="1"/>
            <a:ext cx="4592782" cy="689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7166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2503"/>
          <a:stretch/>
        </p:blipFill>
        <p:spPr bwMode="auto">
          <a:xfrm>
            <a:off x="30480" y="15240"/>
            <a:ext cx="4236720" cy="616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15240"/>
            <a:ext cx="4273232" cy="6176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324600" y="914400"/>
            <a:ext cx="106680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9753600" y="3733800"/>
            <a:ext cx="184731" cy="369332"/>
          </a:xfrm>
          <a:prstGeom prst="rect">
            <a:avLst/>
          </a:prstGeom>
          <a:noFill/>
        </p:spPr>
        <p:txBody>
          <a:bodyPr wrap="none" rtlCol="0">
            <a:spAutoFit/>
          </a:bodyPr>
          <a:lstStyle/>
          <a:p>
            <a:endParaRPr lang="en-US" dirty="0"/>
          </a:p>
        </p:txBody>
      </p:sp>
      <p:sp>
        <p:nvSpPr>
          <p:cNvPr id="6" name="Rectangle 5"/>
          <p:cNvSpPr/>
          <p:nvPr/>
        </p:nvSpPr>
        <p:spPr>
          <a:xfrm>
            <a:off x="1524000" y="929640"/>
            <a:ext cx="106680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676400" y="6060850"/>
            <a:ext cx="6705600" cy="769441"/>
          </a:xfrm>
          <a:prstGeom prst="rect">
            <a:avLst/>
          </a:prstGeom>
          <a:noFill/>
        </p:spPr>
        <p:txBody>
          <a:bodyPr wrap="square" rtlCol="0">
            <a:spAutoFit/>
          </a:bodyPr>
          <a:lstStyle/>
          <a:p>
            <a:pPr algn="ctr"/>
            <a:r>
              <a:rPr lang="en-US" sz="2200" dirty="0" smtClean="0"/>
              <a:t>The location of </a:t>
            </a:r>
            <a:r>
              <a:rPr lang="en-US" sz="2200" dirty="0" err="1" smtClean="0"/>
              <a:t>Momaguin’s</a:t>
            </a:r>
            <a:r>
              <a:rPr lang="en-US" sz="2200" dirty="0" smtClean="0"/>
              <a:t> Indian Village- using the 1835 survey map and Google map </a:t>
            </a:r>
            <a:endParaRPr lang="en-US" sz="2200" dirty="0"/>
          </a:p>
        </p:txBody>
      </p:sp>
    </p:spTree>
    <p:extLst>
      <p:ext uri="{BB962C8B-B14F-4D97-AF65-F5344CB8AC3E}">
        <p14:creationId xmlns:p14="http://schemas.microsoft.com/office/powerpoint/2010/main" val="30999060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taff\Desktop\Wilbur Scan Clothing2.jpg"/>
          <p:cNvPicPr>
            <a:picLocks noChangeAspect="1" noChangeArrowheads="1"/>
          </p:cNvPicPr>
          <p:nvPr/>
        </p:nvPicPr>
        <p:blipFill rotWithShape="1">
          <a:blip r:embed="rId2">
            <a:extLst>
              <a:ext uri="{28A0092B-C50C-407E-A947-70E740481C1C}">
                <a14:useLocalDpi xmlns:a14="http://schemas.microsoft.com/office/drawing/2010/main" val="0"/>
              </a:ext>
            </a:extLst>
          </a:blip>
          <a:srcRect l="22172" t="11693" r="64958" b="68615"/>
          <a:stretch/>
        </p:blipFill>
        <p:spPr bwMode="auto">
          <a:xfrm>
            <a:off x="7017433" y="3048000"/>
            <a:ext cx="1716259" cy="361155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62200" y="7665780"/>
            <a:ext cx="6400800" cy="1200329"/>
          </a:xfrm>
          <a:prstGeom prst="rect">
            <a:avLst/>
          </a:prstGeom>
          <a:noFill/>
        </p:spPr>
        <p:txBody>
          <a:bodyPr wrap="square" rtlCol="0">
            <a:spAutoFit/>
          </a:bodyPr>
          <a:lstStyle/>
          <a:p>
            <a:r>
              <a:rPr lang="en-US" dirty="0" smtClean="0"/>
              <a:t>According to </a:t>
            </a:r>
            <a:r>
              <a:rPr lang="en-US" dirty="0" err="1" smtClean="0"/>
              <a:t>DeForest</a:t>
            </a:r>
            <a:r>
              <a:rPr lang="en-US" dirty="0" smtClean="0"/>
              <a:t> In Indians of CT.   They had long suffered heavy taxes and attacks from the Pequots and so welcomed the English in the hope of having some refuge in their protection and opportunity to live in peace</a:t>
            </a:r>
            <a:endParaRPr lang="en-US" dirty="0"/>
          </a:p>
        </p:txBody>
      </p:sp>
      <p:sp>
        <p:nvSpPr>
          <p:cNvPr id="2" name="TextBox 1"/>
          <p:cNvSpPr txBox="1"/>
          <p:nvPr/>
        </p:nvSpPr>
        <p:spPr>
          <a:xfrm>
            <a:off x="152400" y="125403"/>
            <a:ext cx="6553200" cy="6494085"/>
          </a:xfrm>
          <a:prstGeom prst="rect">
            <a:avLst/>
          </a:prstGeom>
          <a:noFill/>
          <a:ln>
            <a:solidFill>
              <a:srgbClr val="996633"/>
            </a:solidFill>
          </a:ln>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A Brief Introduction</a:t>
            </a: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The Quinnipiacs were the original Native Americans of the East Haven and New Haven areas.</a:t>
            </a:r>
          </a:p>
          <a:p>
            <a:pPr marL="285750" indent="-285750">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r>
              <a:rPr lang="en-US" sz="2800" dirty="0" smtClean="0">
                <a:latin typeface="Arabic Typesetting" panose="03020402040406030203" pitchFamily="66" charset="-78"/>
                <a:cs typeface="Arabic Typesetting" panose="03020402040406030203" pitchFamily="66" charset="-78"/>
              </a:rPr>
              <a:t>‘Prior </a:t>
            </a:r>
            <a:r>
              <a:rPr lang="en-US" sz="2800" dirty="0">
                <a:latin typeface="Arabic Typesetting" panose="03020402040406030203" pitchFamily="66" charset="-78"/>
                <a:cs typeface="Arabic Typesetting" panose="03020402040406030203" pitchFamily="66" charset="-78"/>
              </a:rPr>
              <a:t>to the arrival of European settlers in the 1630s, East Haven was occupied by the Quinnipiac Indians. </a:t>
            </a:r>
            <a:r>
              <a:rPr lang="en-US" sz="2800" dirty="0" smtClean="0">
                <a:latin typeface="Arabic Typesetting" panose="03020402040406030203" pitchFamily="66" charset="-78"/>
                <a:cs typeface="Arabic Typesetting" panose="03020402040406030203" pitchFamily="66" charset="-78"/>
              </a:rPr>
              <a:t>The </a:t>
            </a:r>
            <a:r>
              <a:rPr lang="en-US" sz="2800" dirty="0">
                <a:latin typeface="Arabic Typesetting" panose="03020402040406030203" pitchFamily="66" charset="-78"/>
                <a:cs typeface="Arabic Typesetting" panose="03020402040406030203" pitchFamily="66" charset="-78"/>
              </a:rPr>
              <a:t>Quinnipiacs grew crops and utilized the Farm </a:t>
            </a:r>
            <a:r>
              <a:rPr lang="en-US" sz="2800" dirty="0" smtClean="0">
                <a:latin typeface="Arabic Typesetting" panose="03020402040406030203" pitchFamily="66" charset="-78"/>
                <a:cs typeface="Arabic Typesetting" panose="03020402040406030203" pitchFamily="66" charset="-78"/>
              </a:rPr>
              <a:t>River.’</a:t>
            </a:r>
            <a:endParaRPr lang="en-US" sz="2800" dirty="0">
              <a:latin typeface="Arabic Typesetting" panose="03020402040406030203" pitchFamily="66" charset="-78"/>
              <a:cs typeface="Arabic Typesetting" panose="03020402040406030203" pitchFamily="66" charset="-78"/>
            </a:endParaRPr>
          </a:p>
          <a:p>
            <a:endParaRPr lang="en-US" sz="2800" dirty="0">
              <a:latin typeface="Arabic Typesetting" panose="03020402040406030203" pitchFamily="66" charset="-78"/>
              <a:cs typeface="Arabic Typesetting" panose="03020402040406030203" pitchFamily="66" charset="-78"/>
            </a:endParaRPr>
          </a:p>
          <a:p>
            <a:r>
              <a:rPr lang="en-US" sz="2800" dirty="0">
                <a:latin typeface="Arabic Typesetting" panose="03020402040406030203" pitchFamily="66" charset="-78"/>
                <a:cs typeface="Arabic Typesetting" panose="03020402040406030203" pitchFamily="66" charset="-78"/>
              </a:rPr>
              <a:t>In 1638, English settlers purchased this land from Momauguin, chief of the Quinnipiacs…Settlers ventured to the east side of the river and began to establish farms… Stands of pine trees established the town </a:t>
            </a:r>
            <a:r>
              <a:rPr lang="en-US" sz="2800" dirty="0" smtClean="0">
                <a:latin typeface="Arabic Typesetting" panose="03020402040406030203" pitchFamily="66" charset="-78"/>
                <a:cs typeface="Arabic Typesetting" panose="03020402040406030203" pitchFamily="66" charset="-78"/>
              </a:rPr>
              <a:t>border.’</a:t>
            </a:r>
          </a:p>
          <a:p>
            <a:endParaRPr lang="en-US" sz="2400" dirty="0">
              <a:latin typeface="Arabic Typesetting" panose="03020402040406030203" pitchFamily="66" charset="-78"/>
              <a:cs typeface="Arabic Typesetting" panose="03020402040406030203" pitchFamily="66" charset="-78"/>
            </a:endParaRPr>
          </a:p>
          <a:p>
            <a:r>
              <a:rPr lang="en-US" sz="1600" dirty="0" smtClean="0">
                <a:latin typeface="Arabic Typesetting" panose="03020402040406030203" pitchFamily="66" charset="-78"/>
                <a:cs typeface="Arabic Typesetting" panose="03020402040406030203" pitchFamily="66" charset="-78"/>
              </a:rPr>
              <a:t>Source: East </a:t>
            </a:r>
            <a:r>
              <a:rPr lang="en-US" sz="1600" dirty="0">
                <a:latin typeface="Arabic Typesetting" panose="03020402040406030203" pitchFamily="66" charset="-78"/>
                <a:cs typeface="Arabic Typesetting" panose="03020402040406030203" pitchFamily="66" charset="-78"/>
              </a:rPr>
              <a:t>Haven Town Green Tree Preservation </a:t>
            </a:r>
            <a:r>
              <a:rPr lang="en-US" sz="1600" dirty="0" smtClean="0">
                <a:latin typeface="Arabic Typesetting" panose="03020402040406030203" pitchFamily="66" charset="-78"/>
                <a:cs typeface="Arabic Typesetting" panose="03020402040406030203" pitchFamily="66" charset="-78"/>
              </a:rPr>
              <a:t>Project</a:t>
            </a:r>
            <a:endParaRPr lang="en-US" sz="16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585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9408" t="37040" r="1607" b="20549"/>
          <a:stretch/>
        </p:blipFill>
        <p:spPr bwMode="auto">
          <a:xfrm>
            <a:off x="152400" y="152400"/>
            <a:ext cx="3985454"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6019800"/>
            <a:ext cx="8991600" cy="523220"/>
          </a:xfrm>
          <a:prstGeom prst="rect">
            <a:avLst/>
          </a:prstGeom>
          <a:noFill/>
        </p:spPr>
        <p:txBody>
          <a:bodyPr wrap="square" rtlCol="0">
            <a:spAutoFit/>
          </a:bodyPr>
          <a:lstStyle/>
          <a:p>
            <a:r>
              <a:rPr lang="en-US" sz="2800" dirty="0" smtClean="0"/>
              <a:t>The Quinnipiacs had a fort in what is now Fort Wooster Park</a:t>
            </a:r>
            <a:endParaRPr lang="en-US" sz="2800" dirty="0"/>
          </a:p>
        </p:txBody>
      </p:sp>
      <p:pic>
        <p:nvPicPr>
          <p:cNvPr id="1024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3989" t="25656" r="17004" b="7111"/>
          <a:stretch/>
        </p:blipFill>
        <p:spPr bwMode="auto">
          <a:xfrm>
            <a:off x="4572000" y="152400"/>
            <a:ext cx="4076700"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809750"/>
            <a:ext cx="10906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5043" y="1787525"/>
            <a:ext cx="10906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32027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730" t="25371" r="8975" b="25371"/>
          <a:stretch/>
        </p:blipFill>
        <p:spPr bwMode="auto">
          <a:xfrm>
            <a:off x="-43323" y="0"/>
            <a:ext cx="928948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0" y="1752600"/>
            <a:ext cx="1752600" cy="646331"/>
          </a:xfrm>
          <a:prstGeom prst="rect">
            <a:avLst/>
          </a:prstGeom>
          <a:solidFill>
            <a:schemeClr val="bg1"/>
          </a:solidFill>
        </p:spPr>
        <p:txBody>
          <a:bodyPr wrap="square" rtlCol="0">
            <a:spAutoFit/>
          </a:bodyPr>
          <a:lstStyle/>
          <a:p>
            <a:r>
              <a:rPr lang="en-US" dirty="0" smtClean="0"/>
              <a:t>Note the elevated area</a:t>
            </a:r>
            <a:endParaRPr lang="en-US" dirty="0"/>
          </a:p>
        </p:txBody>
      </p:sp>
      <p:cxnSp>
        <p:nvCxnSpPr>
          <p:cNvPr id="4" name="Straight Arrow Connector 3"/>
          <p:cNvCxnSpPr/>
          <p:nvPr/>
        </p:nvCxnSpPr>
        <p:spPr>
          <a:xfrm flipH="1">
            <a:off x="4876800" y="2158892"/>
            <a:ext cx="457200" cy="381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25138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077"/>
          <a:stretch/>
        </p:blipFill>
        <p:spPr bwMode="auto">
          <a:xfrm>
            <a:off x="0" y="0"/>
            <a:ext cx="4572000" cy="342486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0600" y="3111377"/>
            <a:ext cx="3124200" cy="584775"/>
          </a:xfrm>
          <a:prstGeom prst="rect">
            <a:avLst/>
          </a:prstGeom>
          <a:noFill/>
        </p:spPr>
        <p:txBody>
          <a:bodyPr wrap="square" rtlCol="0">
            <a:spAutoFit/>
          </a:bodyPr>
          <a:lstStyle/>
          <a:p>
            <a:r>
              <a:rPr lang="en-US" sz="1400" dirty="0" smtClean="0"/>
              <a:t>Sketch by  C. Keith Wilbur</a:t>
            </a:r>
          </a:p>
          <a:p>
            <a:endParaRPr lang="en-US" dirty="0"/>
          </a:p>
        </p:txBody>
      </p:sp>
      <p:pic>
        <p:nvPicPr>
          <p:cNvPr id="2051" name="Picture 3" descr="C:\Users\staff\Desktop\LOCAL HIST MARKETING\MRS TOWNSHEND - 15JAN2014 PICS\IMG_07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0" y="3403764"/>
            <a:ext cx="4574700" cy="345423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C:\Users\staff\Desktop\LOCAL HIST MARKETING\MRS TOWNSHEND - 15JAN2014 PICS\IMG_072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9333"/>
          <a:stretch/>
        </p:blipFill>
        <p:spPr bwMode="auto">
          <a:xfrm>
            <a:off x="4572000" y="0"/>
            <a:ext cx="4589488" cy="342486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94180" y="4191000"/>
            <a:ext cx="3545128" cy="1384995"/>
          </a:xfrm>
          <a:prstGeom prst="rect">
            <a:avLst/>
          </a:prstGeom>
          <a:noFill/>
          <a:ln w="19050">
            <a:solidFill>
              <a:schemeClr val="tx1"/>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Photos we took of the former Quinnipiac Fort at Wooster Park 1/14</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47408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9" y="0"/>
            <a:ext cx="635976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324600" y="152400"/>
            <a:ext cx="2819400" cy="5201424"/>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a:t>
            </a:r>
            <a:r>
              <a:rPr lang="en-US" sz="2800" i="1" dirty="0" smtClean="0">
                <a:latin typeface="Times New Roman" panose="02020603050405020304" pitchFamily="18" charset="0"/>
                <a:cs typeface="Times New Roman" panose="02020603050405020304" pitchFamily="18" charset="0"/>
              </a:rPr>
              <a:t>On the top of the hill, braves scanned Long Island Sound for vessels  which might be signaled by bonfires to trade skins for blankets, knives  and trinkets.’</a:t>
            </a:r>
          </a:p>
          <a:p>
            <a:endParaRPr lang="en-US" sz="2800" dirty="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Townshend Heritage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9140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aff\Desktop\LOCAL HIST MARKETING\MRS TOWNSHEND - 15JAN2014 PICS\IMG_074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52" t="15556" r="20074" b="24444"/>
          <a:stretch/>
        </p:blipFill>
        <p:spPr bwMode="auto">
          <a:xfrm>
            <a:off x="0" y="0"/>
            <a:ext cx="50015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3696" y="2869418"/>
            <a:ext cx="5240304" cy="398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59022" y="203199"/>
            <a:ext cx="3984978" cy="2062103"/>
          </a:xfrm>
          <a:prstGeom prst="rect">
            <a:avLst/>
          </a:prstGeom>
          <a:noFill/>
        </p:spPr>
        <p:txBody>
          <a:bodyPr wrap="square" rtlCol="0">
            <a:spAutoFit/>
          </a:bodyPr>
          <a:lstStyle/>
          <a:p>
            <a:r>
              <a:rPr lang="en-US" sz="3200" i="1" dirty="0" smtClean="0">
                <a:latin typeface="Times New Roman" panose="02020603050405020304" pitchFamily="18" charset="0"/>
                <a:cs typeface="Times New Roman" panose="02020603050405020304" pitchFamily="18" charset="0"/>
              </a:rPr>
              <a:t>Quinnipiac Thanksgiving Rock located </a:t>
            </a:r>
            <a:r>
              <a:rPr lang="en-US" sz="3200" i="1" dirty="0">
                <a:latin typeface="Times New Roman" panose="02020603050405020304" pitchFamily="18" charset="0"/>
                <a:cs typeface="Times New Roman" panose="02020603050405020304" pitchFamily="18" charset="0"/>
              </a:rPr>
              <a:t>on </a:t>
            </a:r>
            <a:r>
              <a:rPr lang="en-US" sz="3200" i="1" dirty="0" smtClean="0">
                <a:latin typeface="Times New Roman" panose="02020603050405020304" pitchFamily="18" charset="0"/>
                <a:cs typeface="Times New Roman" panose="02020603050405020304" pitchFamily="18" charset="0"/>
              </a:rPr>
              <a:t>Prospect </a:t>
            </a:r>
            <a:r>
              <a:rPr lang="en-US" sz="3200" i="1" dirty="0">
                <a:latin typeface="Times New Roman" panose="02020603050405020304" pitchFamily="18" charset="0"/>
                <a:cs typeface="Times New Roman" panose="02020603050405020304" pitchFamily="18" charset="0"/>
              </a:rPr>
              <a:t>Avenue. </a:t>
            </a:r>
          </a:p>
        </p:txBody>
      </p:sp>
    </p:spTree>
    <p:extLst>
      <p:ext uri="{BB962C8B-B14F-4D97-AF65-F5344CB8AC3E}">
        <p14:creationId xmlns:p14="http://schemas.microsoft.com/office/powerpoint/2010/main" val="9469328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
            <a:ext cx="6019800" cy="68580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72200" y="0"/>
            <a:ext cx="2819400" cy="3108543"/>
          </a:xfrm>
          <a:prstGeom prst="rect">
            <a:avLst/>
          </a:prstGeom>
          <a:noFill/>
          <a:ln w="12700">
            <a:solidFill>
              <a:schemeClr val="tx1"/>
            </a:solidFill>
          </a:ln>
        </p:spPr>
        <p:txBody>
          <a:bodyPr wrap="square" rtlCol="0">
            <a:spAutoFit/>
          </a:bodyPr>
          <a:lstStyle/>
          <a:p>
            <a:pPr algn="ctr"/>
            <a:r>
              <a:rPr lang="en-US" sz="2800" i="1" dirty="0" smtClean="0">
                <a:latin typeface="Times New Roman" panose="02020603050405020304" pitchFamily="18" charset="0"/>
                <a:cs typeface="Times New Roman" panose="02020603050405020304" pitchFamily="18" charset="0"/>
              </a:rPr>
              <a:t>The Quinnipiac Fort in East Haven in what is now the Old Cemetery as drawn by Ezra Stiles in 1760.</a:t>
            </a:r>
            <a:endParaRPr lang="en-US" sz="2800" i="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889000" y="383232"/>
            <a:ext cx="2133600" cy="1384995"/>
          </a:xfrm>
          <a:prstGeom prst="rect">
            <a:avLst/>
          </a:prstGeom>
          <a:noFill/>
        </p:spPr>
        <p:txBody>
          <a:bodyPr wrap="square" rtlCol="0">
            <a:spAutoFit/>
          </a:bodyPr>
          <a:lstStyle/>
          <a:p>
            <a:r>
              <a:rPr lang="en-US" sz="2800" i="1" dirty="0" smtClean="0"/>
              <a:t>East Haven Meeting House</a:t>
            </a:r>
            <a:endParaRPr lang="en-US" sz="2800" i="1" dirty="0"/>
          </a:p>
        </p:txBody>
      </p:sp>
      <p:sp>
        <p:nvSpPr>
          <p:cNvPr id="4" name="TextBox 3"/>
          <p:cNvSpPr txBox="1"/>
          <p:nvPr/>
        </p:nvSpPr>
        <p:spPr>
          <a:xfrm>
            <a:off x="6173372" y="429399"/>
            <a:ext cx="2819400" cy="646331"/>
          </a:xfrm>
          <a:prstGeom prst="rect">
            <a:avLst/>
          </a:prstGeom>
          <a:noFill/>
        </p:spPr>
        <p:txBody>
          <a:bodyPr wrap="square" rtlCol="0">
            <a:spAutoFit/>
          </a:bodyPr>
          <a:lstStyle/>
          <a:p>
            <a:endParaRPr lang="en-US" dirty="0"/>
          </a:p>
          <a:p>
            <a:endParaRPr lang="en-US" dirty="0"/>
          </a:p>
        </p:txBody>
      </p:sp>
      <p:sp>
        <p:nvSpPr>
          <p:cNvPr id="5" name="TextBox 4"/>
          <p:cNvSpPr txBox="1"/>
          <p:nvPr/>
        </p:nvSpPr>
        <p:spPr>
          <a:xfrm>
            <a:off x="3276600" y="1075730"/>
            <a:ext cx="2286000" cy="830997"/>
          </a:xfrm>
          <a:prstGeom prst="rect">
            <a:avLst/>
          </a:prstGeom>
          <a:noFill/>
        </p:spPr>
        <p:txBody>
          <a:bodyPr wrap="square" rtlCol="0">
            <a:spAutoFit/>
          </a:bodyPr>
          <a:lstStyle/>
          <a:p>
            <a:r>
              <a:rPr lang="en-US" sz="2400" i="1" dirty="0" smtClean="0"/>
              <a:t>Mr. Hemmingway</a:t>
            </a:r>
            <a:endParaRPr lang="en-US" sz="2400" i="1"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083" y="3429001"/>
            <a:ext cx="2461629" cy="24616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H="1">
            <a:off x="1550572" y="2057400"/>
            <a:ext cx="125828" cy="89031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90600" y="4876800"/>
            <a:ext cx="1828800" cy="954107"/>
          </a:xfrm>
          <a:prstGeom prst="rect">
            <a:avLst/>
          </a:prstGeom>
          <a:noFill/>
        </p:spPr>
        <p:txBody>
          <a:bodyPr wrap="square" rtlCol="0">
            <a:spAutoFit/>
          </a:bodyPr>
          <a:lstStyle/>
          <a:p>
            <a:r>
              <a:rPr lang="en-US" sz="2800" i="1" dirty="0" smtClean="0"/>
              <a:t>Old Cemetery </a:t>
            </a:r>
            <a:endParaRPr lang="en-US" sz="2800" i="1" dirty="0"/>
          </a:p>
        </p:txBody>
      </p:sp>
      <p:sp>
        <p:nvSpPr>
          <p:cNvPr id="11" name="TextBox 10"/>
          <p:cNvSpPr txBox="1"/>
          <p:nvPr/>
        </p:nvSpPr>
        <p:spPr>
          <a:xfrm>
            <a:off x="1692812" y="1671562"/>
            <a:ext cx="1524000" cy="830997"/>
          </a:xfrm>
          <a:prstGeom prst="rect">
            <a:avLst/>
          </a:prstGeom>
          <a:noFill/>
        </p:spPr>
        <p:txBody>
          <a:bodyPr wrap="square" rtlCol="0">
            <a:spAutoFit/>
          </a:bodyPr>
          <a:lstStyle/>
          <a:p>
            <a:r>
              <a:rPr lang="en-US" sz="2400" i="1" dirty="0" smtClean="0"/>
              <a:t>Quinnipiac Fort</a:t>
            </a:r>
            <a:endParaRPr lang="en-US" sz="2400" i="1" dirty="0"/>
          </a:p>
        </p:txBody>
      </p:sp>
      <p:sp>
        <p:nvSpPr>
          <p:cNvPr id="12" name="TextBox 11"/>
          <p:cNvSpPr txBox="1"/>
          <p:nvPr/>
        </p:nvSpPr>
        <p:spPr>
          <a:xfrm>
            <a:off x="7924800" y="6019799"/>
            <a:ext cx="1497512" cy="276999"/>
          </a:xfrm>
          <a:prstGeom prst="rect">
            <a:avLst/>
          </a:prstGeom>
          <a:noFill/>
        </p:spPr>
        <p:txBody>
          <a:bodyPr wrap="square" rtlCol="0">
            <a:spAutoFit/>
          </a:bodyPr>
          <a:lstStyle/>
          <a:p>
            <a:r>
              <a:rPr lang="en-US" sz="1200" dirty="0" smtClean="0"/>
              <a:t>Wikipedia</a:t>
            </a:r>
            <a:endParaRPr lang="en-US" sz="1200" dirty="0"/>
          </a:p>
        </p:txBody>
      </p:sp>
    </p:spTree>
    <p:extLst>
      <p:ext uri="{BB962C8B-B14F-4D97-AF65-F5344CB8AC3E}">
        <p14:creationId xmlns:p14="http://schemas.microsoft.com/office/powerpoint/2010/main" val="65552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00" t="17679" r="44542" b="12655"/>
          <a:stretch/>
        </p:blipFill>
        <p:spPr bwMode="auto">
          <a:xfrm>
            <a:off x="12700" y="1"/>
            <a:ext cx="4940300" cy="68580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953000" y="105013"/>
            <a:ext cx="4038600" cy="6463308"/>
          </a:xfrm>
          <a:prstGeom prst="rect">
            <a:avLst/>
          </a:prstGeom>
          <a:noFill/>
          <a:ln w="19050">
            <a:solidFill>
              <a:schemeClr val="tx1"/>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From </a:t>
            </a:r>
            <a:r>
              <a:rPr lang="en-US" i="1" dirty="0" smtClean="0">
                <a:latin typeface="Times New Roman" panose="02020603050405020304" pitchFamily="18" charset="0"/>
                <a:cs typeface="Times New Roman" panose="02020603050405020304" pitchFamily="18" charset="0"/>
              </a:rPr>
              <a:t>The </a:t>
            </a:r>
            <a:r>
              <a:rPr lang="en-US" i="1" dirty="0" err="1" smtClean="0">
                <a:latin typeface="Times New Roman" panose="02020603050405020304" pitchFamily="18" charset="0"/>
                <a:cs typeface="Times New Roman" panose="02020603050405020304" pitchFamily="18" charset="0"/>
              </a:rPr>
              <a:t>Quinnipiack</a:t>
            </a:r>
            <a:r>
              <a:rPr lang="en-US" i="1" dirty="0" smtClean="0">
                <a:latin typeface="Times New Roman" panose="02020603050405020304" pitchFamily="18" charset="0"/>
                <a:cs typeface="Times New Roman" panose="02020603050405020304" pitchFamily="18" charset="0"/>
              </a:rPr>
              <a:t> Indians and Their Reservation</a:t>
            </a:r>
            <a:r>
              <a:rPr lang="en-US" dirty="0" smtClean="0">
                <a:latin typeface="Times New Roman" panose="02020603050405020304" pitchFamily="18" charset="0"/>
                <a:cs typeface="Times New Roman" panose="02020603050405020304" pitchFamily="18" charset="0"/>
              </a:rPr>
              <a:t> by Charles Hervey Townshend</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who researched the fort:</a:t>
            </a:r>
          </a:p>
          <a:p>
            <a:r>
              <a:rPr lang="en-US" sz="2000" dirty="0" smtClean="0">
                <a:latin typeface="Times New Roman" panose="02020603050405020304" pitchFamily="18" charset="0"/>
                <a:cs typeface="Times New Roman" panose="02020603050405020304" pitchFamily="18" charset="0"/>
              </a:rPr>
              <a:t>“ The East Haven Cemetery was once the site of an ancient Indian Fort and according the the records of the village, East Haven, June 13</a:t>
            </a:r>
            <a:r>
              <a:rPr lang="en-US" sz="2000" baseline="30000" dirty="0" smtClean="0">
                <a:latin typeface="Times New Roman" panose="02020603050405020304" pitchFamily="18" charset="0"/>
                <a:cs typeface="Times New Roman" panose="02020603050405020304" pitchFamily="18" charset="0"/>
              </a:rPr>
              <a:t>th</a:t>
            </a:r>
            <a:r>
              <a:rPr lang="en-US" sz="2000" dirty="0" smtClean="0">
                <a:latin typeface="Times New Roman" panose="02020603050405020304" pitchFamily="18" charset="0"/>
                <a:cs typeface="Times New Roman" panose="02020603050405020304" pitchFamily="18" charset="0"/>
              </a:rPr>
              <a:t>, 1707, “It was agreed to sequester a piece of land for a burying place on the Sourth side of the Pond on the Fort Hill (so-called) as much as may be spared from highways, and watering cattle.” This spring and pool existed until the year 1896, when part of it was filled in by the citizens of East Haven in order to beautify the cemetery.  This Fort according to the traditions mentioned by President Stiles, was defended by the Quinnipiacks against the combined attack from Mohawks and Mohegans</a:t>
            </a:r>
            <a:r>
              <a:rPr lang="en-US" sz="2000" dirty="0" smtClean="0"/>
              <a:t>.</a:t>
            </a:r>
            <a:endParaRPr lang="en-US" sz="2000" dirty="0"/>
          </a:p>
        </p:txBody>
      </p:sp>
      <p:sp>
        <p:nvSpPr>
          <p:cNvPr id="3" name="TextBox 2"/>
          <p:cNvSpPr txBox="1"/>
          <p:nvPr/>
        </p:nvSpPr>
        <p:spPr>
          <a:xfrm>
            <a:off x="1524000" y="77807"/>
            <a:ext cx="3429000" cy="954107"/>
          </a:xfrm>
          <a:prstGeom prst="rect">
            <a:avLst/>
          </a:prstGeom>
          <a:noFill/>
        </p:spPr>
        <p:txBody>
          <a:bodyPr wrap="square" rtlCol="0">
            <a:spAutoFit/>
          </a:bodyPr>
          <a:lstStyle/>
          <a:p>
            <a:r>
              <a:rPr lang="en-US" sz="2800" dirty="0" smtClean="0"/>
              <a:t>The Quinnipiac Fort in East Haven </a:t>
            </a:r>
            <a:endParaRPr lang="en-US" sz="2800" dirty="0"/>
          </a:p>
        </p:txBody>
      </p:sp>
    </p:spTree>
    <p:extLst>
      <p:ext uri="{BB962C8B-B14F-4D97-AF65-F5344CB8AC3E}">
        <p14:creationId xmlns:p14="http://schemas.microsoft.com/office/powerpoint/2010/main" val="42320738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48" y="38100"/>
            <a:ext cx="8991600" cy="792162"/>
          </a:xfrm>
        </p:spPr>
        <p:txBody>
          <a:bodyPr>
            <a:noAutofit/>
          </a:bodyPr>
          <a:lstStyle/>
          <a:p>
            <a:r>
              <a:rPr lang="en-US" sz="2800" dirty="0" smtClean="0">
                <a:latin typeface="Times New Roman" panose="02020603050405020304" pitchFamily="18" charset="0"/>
                <a:cs typeface="Times New Roman" panose="02020603050405020304" pitchFamily="18" charset="0"/>
              </a:rPr>
              <a:t>Location of the Indian Fort in what is now the Old Cemetery, East Haven  </a:t>
            </a:r>
            <a:endParaRPr lang="en-US" sz="28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268" t="27820" r="37185" b="11224"/>
          <a:stretch/>
        </p:blipFill>
        <p:spPr bwMode="auto">
          <a:xfrm>
            <a:off x="5029201" y="914400"/>
            <a:ext cx="3981408" cy="586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7096103" y="2908301"/>
            <a:ext cx="8636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600200" y="4953000"/>
            <a:ext cx="2082800" cy="1077218"/>
          </a:xfrm>
          <a:prstGeom prst="rect">
            <a:avLst/>
          </a:prstGeom>
          <a:noFill/>
        </p:spPr>
        <p:txBody>
          <a:bodyPr wrap="square" rtlCol="0">
            <a:spAutoFit/>
          </a:bodyPr>
          <a:lstStyle/>
          <a:p>
            <a:r>
              <a:rPr lang="en-US" sz="3200" dirty="0" smtClean="0"/>
              <a:t>THE OLD CEMETERY</a:t>
            </a:r>
            <a:endParaRPr lang="en-US" sz="32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914400"/>
            <a:ext cx="4432299" cy="579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6500" y="3898901"/>
            <a:ext cx="2362200" cy="19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3318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33800" y="1"/>
            <a:ext cx="3581402" cy="68579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descr="C:\Users\staff\Desktop\Townshend scan 54.jpg"/>
          <p:cNvPicPr>
            <a:picLocks noChangeAspect="1" noChangeArrowheads="1"/>
          </p:cNvPicPr>
          <p:nvPr/>
        </p:nvPicPr>
        <p:blipFill rotWithShape="1">
          <a:blip r:embed="rId3">
            <a:extLst>
              <a:ext uri="{28A0092B-C50C-407E-A947-70E740481C1C}">
                <a14:useLocalDpi xmlns:a14="http://schemas.microsoft.com/office/drawing/2010/main" val="0"/>
              </a:ext>
            </a:extLst>
          </a:blip>
          <a:srcRect l="8326" t="22720" r="34646" b="13943"/>
          <a:stretch/>
        </p:blipFill>
        <p:spPr bwMode="auto">
          <a:xfrm rot="10800000">
            <a:off x="8206" y="-2"/>
            <a:ext cx="3725594" cy="685800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15200" y="320038"/>
            <a:ext cx="1752600" cy="6001643"/>
          </a:xfrm>
          <a:prstGeom prst="rect">
            <a:avLst/>
          </a:prstGeom>
          <a:noFill/>
          <a:ln w="9525">
            <a:solidFill>
              <a:schemeClr val="tx1"/>
            </a:solidFill>
          </a:ln>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Pages 76-77 of </a:t>
            </a:r>
            <a:r>
              <a:rPr lang="en-US" sz="2400" i="1" dirty="0" smtClean="0">
                <a:latin typeface="Times New Roman" panose="02020603050405020304" pitchFamily="18" charset="0"/>
                <a:cs typeface="Times New Roman" panose="02020603050405020304" pitchFamily="18" charset="0"/>
              </a:rPr>
              <a:t>The </a:t>
            </a:r>
            <a:r>
              <a:rPr lang="en-US" sz="2400" i="1" dirty="0" err="1" smtClean="0">
                <a:latin typeface="Times New Roman" panose="02020603050405020304" pitchFamily="18" charset="0"/>
                <a:cs typeface="Times New Roman" panose="02020603050405020304" pitchFamily="18" charset="0"/>
              </a:rPr>
              <a:t>Quinnipiack</a:t>
            </a:r>
            <a:r>
              <a:rPr lang="en-US" sz="2400" i="1" dirty="0" smtClean="0">
                <a:latin typeface="Times New Roman" panose="02020603050405020304" pitchFamily="18" charset="0"/>
                <a:cs typeface="Times New Roman" panose="02020603050405020304" pitchFamily="18" charset="0"/>
              </a:rPr>
              <a:t> Indians and Their Reservation </a:t>
            </a:r>
            <a:r>
              <a:rPr lang="en-US" sz="2400" dirty="0" smtClean="0">
                <a:latin typeface="Times New Roman" panose="02020603050405020304" pitchFamily="18" charset="0"/>
                <a:cs typeface="Times New Roman" panose="02020603050405020304" pitchFamily="18" charset="0"/>
              </a:rPr>
              <a:t>  by Charles Hervey Townshend</a:t>
            </a:r>
          </a:p>
          <a:p>
            <a:r>
              <a:rPr lang="en-US" sz="2400" dirty="0" smtClean="0">
                <a:latin typeface="Times New Roman" panose="02020603050405020304" pitchFamily="18" charset="0"/>
                <a:cs typeface="Times New Roman" panose="02020603050405020304" pitchFamily="18" charset="0"/>
              </a:rPr>
              <a:t>Showing Ezra Stile’s Itineraries of the Quinnipiac Fort in East Haven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08355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122" t="11777" r="42372" b="4267"/>
          <a:stretch/>
        </p:blipFill>
        <p:spPr bwMode="auto">
          <a:xfrm>
            <a:off x="231845" y="30805"/>
            <a:ext cx="2816156" cy="35202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073" t="19185" r="51423" b="7999"/>
          <a:stretch/>
        </p:blipFill>
        <p:spPr bwMode="auto">
          <a:xfrm>
            <a:off x="5974405" y="30804"/>
            <a:ext cx="2790666" cy="35202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1336" y="3610776"/>
            <a:ext cx="3200400" cy="2308324"/>
          </a:xfrm>
          <a:prstGeom prst="rect">
            <a:avLst/>
          </a:prstGeom>
          <a:noFill/>
        </p:spPr>
        <p:txBody>
          <a:bodyPr wrap="square" rtlCol="0">
            <a:spAutoFit/>
          </a:bodyPr>
          <a:lstStyle/>
          <a:p>
            <a:r>
              <a:rPr lang="en-US" sz="2400" dirty="0" smtClean="0"/>
              <a:t>From Ezra Stile Itinineraries October 1761 </a:t>
            </a:r>
          </a:p>
          <a:p>
            <a:r>
              <a:rPr lang="en-US" sz="2400" dirty="0" smtClean="0"/>
              <a:t>Credit: Yale Indian Papers Project and </a:t>
            </a:r>
            <a:r>
              <a:rPr lang="en-US" sz="2400" dirty="0" err="1" smtClean="0"/>
              <a:t>Beinecke</a:t>
            </a:r>
            <a:r>
              <a:rPr lang="en-US" sz="2400" dirty="0" smtClean="0"/>
              <a:t> Library</a:t>
            </a:r>
            <a:endParaRPr lang="en-US" sz="2400" dirty="0"/>
          </a:p>
        </p:txBody>
      </p:sp>
      <p:pic>
        <p:nvPicPr>
          <p:cNvPr id="163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1736" y="29183"/>
            <a:ext cx="2518552" cy="35219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52664" y="3608362"/>
            <a:ext cx="2721741" cy="1815882"/>
          </a:xfrm>
          <a:prstGeom prst="rect">
            <a:avLst/>
          </a:prstGeom>
          <a:noFill/>
        </p:spPr>
        <p:txBody>
          <a:bodyPr wrap="square" rtlCol="0">
            <a:spAutoFit/>
          </a:bodyPr>
          <a:lstStyle/>
          <a:p>
            <a:r>
              <a:rPr lang="en-US" sz="2800" dirty="0" smtClean="0"/>
              <a:t>The Quinnipiack Indians by Charles Hervey Townshend p. 77</a:t>
            </a:r>
            <a:endParaRPr lang="en-US" sz="2800" dirty="0"/>
          </a:p>
        </p:txBody>
      </p:sp>
      <p:sp>
        <p:nvSpPr>
          <p:cNvPr id="8" name="TextBox 7"/>
          <p:cNvSpPr txBox="1"/>
          <p:nvPr/>
        </p:nvSpPr>
        <p:spPr>
          <a:xfrm>
            <a:off x="6017505" y="3610776"/>
            <a:ext cx="2788596" cy="1384995"/>
          </a:xfrm>
          <a:prstGeom prst="rect">
            <a:avLst/>
          </a:prstGeom>
          <a:noFill/>
        </p:spPr>
        <p:txBody>
          <a:bodyPr wrap="square" rtlCol="0">
            <a:spAutoFit/>
          </a:bodyPr>
          <a:lstStyle/>
          <a:p>
            <a:r>
              <a:rPr lang="en-US" sz="2800" dirty="0" smtClean="0"/>
              <a:t>Scholar’s Transcription of the digital image </a:t>
            </a:r>
            <a:endParaRPr lang="en-US" sz="2800" dirty="0"/>
          </a:p>
        </p:txBody>
      </p:sp>
    </p:spTree>
    <p:extLst>
      <p:ext uri="{BB962C8B-B14F-4D97-AF65-F5344CB8AC3E}">
        <p14:creationId xmlns:p14="http://schemas.microsoft.com/office/powerpoint/2010/main" val="36648718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457200"/>
            <a:ext cx="7924800" cy="5909310"/>
          </a:xfrm>
          <a:prstGeom prst="rect">
            <a:avLst/>
          </a:prstGeom>
        </p:spPr>
        <p:txBody>
          <a:bodyPr wrap="square">
            <a:spAutoFit/>
          </a:bodyPr>
          <a:lstStyle/>
          <a:p>
            <a:pPr marL="285750" indent="-285750">
              <a:buFont typeface="Arial" panose="020B0604020202020204" pitchFamily="34" charset="0"/>
              <a:buChar char="•"/>
            </a:pPr>
            <a:r>
              <a:rPr lang="en-US" sz="3600" b="1" dirty="0">
                <a:latin typeface="Arabic Typesetting" panose="03020402040406030203" pitchFamily="66" charset="-78"/>
                <a:cs typeface="Arabic Typesetting" panose="03020402040406030203" pitchFamily="66" charset="-78"/>
              </a:rPr>
              <a:t>They were  part of the Algonquin language group that migrated from Canada. </a:t>
            </a:r>
            <a:endParaRPr lang="en-US" sz="3600" b="1" dirty="0" smtClean="0">
              <a:latin typeface="Arabic Typesetting" panose="03020402040406030203" pitchFamily="66" charset="-78"/>
              <a:cs typeface="Arabic Typesetting" panose="03020402040406030203" pitchFamily="66" charset="-78"/>
            </a:endParaRPr>
          </a:p>
          <a:p>
            <a:pPr marL="285750" indent="-285750">
              <a:buFont typeface="Arial" panose="020B0604020202020204" pitchFamily="34" charset="0"/>
              <a:buChar char="•"/>
            </a:pPr>
            <a:endParaRPr lang="en-US" sz="3600" b="1" dirty="0" smtClean="0">
              <a:latin typeface="Arabic Typesetting" panose="03020402040406030203" pitchFamily="66" charset="-78"/>
              <a:cs typeface="Arabic Typesetting" panose="03020402040406030203" pitchFamily="66" charset="-78"/>
            </a:endParaRPr>
          </a:p>
          <a:p>
            <a:pPr marL="285750" indent="-285750">
              <a:buFont typeface="Arial" panose="020B0604020202020204" pitchFamily="34" charset="0"/>
              <a:buChar char="•"/>
            </a:pPr>
            <a:r>
              <a:rPr lang="en-US" sz="3600" b="1" dirty="0">
                <a:latin typeface="Arabic Typesetting" panose="03020402040406030203" pitchFamily="66" charset="-78"/>
                <a:cs typeface="Arabic Typesetting" panose="03020402040406030203" pitchFamily="66" charset="-78"/>
              </a:rPr>
              <a:t>They spoke the </a:t>
            </a:r>
            <a:r>
              <a:rPr lang="en-US" sz="3600" b="1" dirty="0" err="1">
                <a:latin typeface="Arabic Typesetting" panose="03020402040406030203" pitchFamily="66" charset="-78"/>
                <a:cs typeface="Arabic Typesetting" panose="03020402040406030203" pitchFamily="66" charset="-78"/>
              </a:rPr>
              <a:t>Quiripi</a:t>
            </a:r>
            <a:r>
              <a:rPr lang="en-US" sz="3600" b="1" dirty="0">
                <a:latin typeface="Arabic Typesetting" panose="03020402040406030203" pitchFamily="66" charset="-78"/>
                <a:cs typeface="Arabic Typesetting" panose="03020402040406030203" pitchFamily="66" charset="-78"/>
              </a:rPr>
              <a:t> dialect (now extinct) though some words have been preserved. The word in </a:t>
            </a:r>
            <a:r>
              <a:rPr lang="en-US" sz="3600" b="1" dirty="0" err="1">
                <a:latin typeface="Arabic Typesetting" panose="03020402040406030203" pitchFamily="66" charset="-78"/>
                <a:cs typeface="Arabic Typesetting" panose="03020402040406030203" pitchFamily="66" charset="-78"/>
              </a:rPr>
              <a:t>Quiripi</a:t>
            </a:r>
            <a:r>
              <a:rPr lang="en-US" sz="3600" b="1" dirty="0">
                <a:latin typeface="Arabic Typesetting" panose="03020402040406030203" pitchFamily="66" charset="-78"/>
                <a:cs typeface="Arabic Typesetting" panose="03020402040406030203" pitchFamily="66" charset="-78"/>
              </a:rPr>
              <a:t> for East Haven was: </a:t>
            </a:r>
            <a:r>
              <a:rPr lang="en-US" sz="3600" b="1" dirty="0" err="1">
                <a:latin typeface="Arabic Typesetting" panose="03020402040406030203" pitchFamily="66" charset="-78"/>
                <a:cs typeface="Arabic Typesetting" panose="03020402040406030203" pitchFamily="66" charset="-78"/>
              </a:rPr>
              <a:t>Mioonkhtuck</a:t>
            </a:r>
            <a:r>
              <a:rPr lang="en-US" sz="3600" b="1" dirty="0">
                <a:latin typeface="Arabic Typesetting" panose="03020402040406030203" pitchFamily="66" charset="-78"/>
                <a:cs typeface="Arabic Typesetting" panose="03020402040406030203" pitchFamily="66" charset="-78"/>
              </a:rPr>
              <a:t>.</a:t>
            </a:r>
          </a:p>
          <a:p>
            <a:pPr marL="285750" indent="-285750">
              <a:buFont typeface="Arial" panose="020B0604020202020204" pitchFamily="34" charset="0"/>
              <a:buChar char="•"/>
            </a:pPr>
            <a:endParaRPr lang="en-US" sz="3600" b="1" dirty="0">
              <a:latin typeface="Arabic Typesetting" panose="03020402040406030203" pitchFamily="66" charset="-78"/>
              <a:cs typeface="Arabic Typesetting" panose="03020402040406030203" pitchFamily="66" charset="-78"/>
            </a:endParaRPr>
          </a:p>
          <a:p>
            <a:pPr marL="285750" indent="-285750">
              <a:buFont typeface="Arial" panose="020B0604020202020204" pitchFamily="34" charset="0"/>
              <a:buChar char="•"/>
            </a:pPr>
            <a:r>
              <a:rPr lang="en-US" sz="3600" b="1" dirty="0">
                <a:latin typeface="Arabic Typesetting" panose="03020402040406030203" pitchFamily="66" charset="-78"/>
                <a:cs typeface="Arabic Typesetting" panose="03020402040406030203" pitchFamily="66" charset="-78"/>
              </a:rPr>
              <a:t> Threat from the </a:t>
            </a:r>
            <a:r>
              <a:rPr lang="en-US" sz="3600" b="1" dirty="0" err="1">
                <a:latin typeface="Arabic Typesetting" panose="03020402040406030203" pitchFamily="66" charset="-78"/>
                <a:cs typeface="Arabic Typesetting" panose="03020402040406030203" pitchFamily="66" charset="-78"/>
              </a:rPr>
              <a:t>Pequots</a:t>
            </a:r>
            <a:r>
              <a:rPr lang="en-US" sz="3600" b="1" dirty="0">
                <a:latin typeface="Arabic Typesetting" panose="03020402040406030203" pitchFamily="66" charset="-78"/>
                <a:cs typeface="Arabic Typesetting" panose="03020402040406030203" pitchFamily="66" charset="-78"/>
              </a:rPr>
              <a:t>, Mohawks and others forced them to </a:t>
            </a:r>
            <a:r>
              <a:rPr lang="en-US" sz="3600" b="1" dirty="0" smtClean="0">
                <a:latin typeface="Arabic Typesetting" panose="03020402040406030203" pitchFamily="66" charset="-78"/>
                <a:cs typeface="Arabic Typesetting" panose="03020402040406030203" pitchFamily="66" charset="-78"/>
              </a:rPr>
              <a:t>go to English for refuge and was no doubt a factor in deeding their land to the colonists.  </a:t>
            </a:r>
            <a:endParaRPr lang="en-US" sz="3600" b="1" dirty="0">
              <a:latin typeface="Arabic Typesetting" panose="03020402040406030203" pitchFamily="66" charset="-78"/>
              <a:cs typeface="Arabic Typesetting" panose="03020402040406030203" pitchFamily="66" charset="-78"/>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3337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31"/>
          <a:stretch/>
        </p:blipFill>
        <p:spPr bwMode="auto">
          <a:xfrm>
            <a:off x="16412" y="-7004"/>
            <a:ext cx="6079588" cy="683721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96000" y="305347"/>
            <a:ext cx="2971800" cy="6524863"/>
          </a:xfrm>
          <a:prstGeom prst="rect">
            <a:avLst/>
          </a:prstGeom>
          <a:noFill/>
        </p:spPr>
        <p:txBody>
          <a:bodyPr wrap="square" rtlCol="0">
            <a:spAutoFit/>
          </a:bodyPr>
          <a:lstStyle/>
          <a:p>
            <a:r>
              <a:rPr lang="en-US" sz="2000" b="1" i="1" dirty="0" smtClean="0">
                <a:latin typeface="Times New Roman" panose="02020603050405020304" pitchFamily="18" charset="0"/>
                <a:cs typeface="Times New Roman" panose="02020603050405020304" pitchFamily="18" charset="0"/>
              </a:rPr>
              <a:t>As </a:t>
            </a:r>
            <a:r>
              <a:rPr lang="en-US" sz="2000" b="1" i="1" dirty="0">
                <a:latin typeface="Times New Roman" panose="02020603050405020304" pitchFamily="18" charset="0"/>
                <a:cs typeface="Times New Roman" panose="02020603050405020304" pitchFamily="18" charset="0"/>
              </a:rPr>
              <a:t>we could not distinguish the west ridge before we came to a fence which we  thought might possible stand on it. Mr. Street who was with me having walked A &amp; C to F &amp; G 30 paces each: thought we could not discern or distinguish the Ridges beyond D &amp; E by reason of Graves and a road. But </a:t>
            </a:r>
            <a:r>
              <a:rPr lang="en-US" sz="2000" b="1" i="1" dirty="0" smtClean="0">
                <a:latin typeface="Times New Roman" panose="02020603050405020304" pitchFamily="18" charset="0"/>
                <a:cs typeface="Times New Roman" panose="02020603050405020304" pitchFamily="18" charset="0"/>
              </a:rPr>
              <a:t>Mr. </a:t>
            </a:r>
            <a:r>
              <a:rPr lang="en-US" sz="2000" b="1" i="1" dirty="0" err="1">
                <a:latin typeface="Times New Roman" panose="02020603050405020304" pitchFamily="18" charset="0"/>
                <a:cs typeface="Times New Roman" panose="02020603050405020304" pitchFamily="18" charset="0"/>
              </a:rPr>
              <a:t>Goodfell</a:t>
            </a:r>
            <a:r>
              <a:rPr lang="en-US" sz="2000" b="1" i="1" dirty="0">
                <a:latin typeface="Times New Roman" panose="02020603050405020304" pitchFamily="18" charset="0"/>
                <a:cs typeface="Times New Roman" panose="02020603050405020304" pitchFamily="18" charset="0"/>
              </a:rPr>
              <a:t> afterwards told us the West Ridge did not extend to the fence. On the whole the fort could not exceed 86 sq. feet and most probably was nearly 86 by 70. </a:t>
            </a:r>
            <a:r>
              <a:rPr lang="en-US" sz="2000" b="1" i="1" dirty="0" smtClean="0">
                <a:latin typeface="Times New Roman" panose="02020603050405020304" pitchFamily="18" charset="0"/>
                <a:cs typeface="Times New Roman" panose="02020603050405020304" pitchFamily="18" charset="0"/>
              </a:rPr>
              <a:t>– Ezra Stiles, 1760</a:t>
            </a:r>
            <a:endParaRPr lang="en-US" sz="2000" b="1" i="1" dirty="0">
              <a:latin typeface="Times New Roman" panose="02020603050405020304" pitchFamily="18" charset="0"/>
              <a:cs typeface="Times New Roman" panose="02020603050405020304" pitchFamily="18" charset="0"/>
            </a:endParaRPr>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81000" y="4227333"/>
            <a:ext cx="1803303" cy="2290526"/>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19925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0" y="304800"/>
            <a:ext cx="3733800" cy="5539978"/>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From Townshend’s </a:t>
            </a:r>
            <a:r>
              <a:rPr lang="en-US" sz="2400" i="1" dirty="0" smtClean="0">
                <a:latin typeface="Times New Roman" panose="02020603050405020304" pitchFamily="18" charset="0"/>
                <a:cs typeface="Times New Roman" panose="02020603050405020304" pitchFamily="18" charset="0"/>
              </a:rPr>
              <a:t>Quinnipiack Indians …</a:t>
            </a:r>
            <a:r>
              <a:rPr lang="en-US" sz="2400" dirty="0" smtClean="0">
                <a:latin typeface="Times New Roman" panose="02020603050405020304" pitchFamily="18" charset="0"/>
                <a:cs typeface="Times New Roman" panose="02020603050405020304" pitchFamily="18" charset="0"/>
              </a:rPr>
              <a:t>Stiles has left a sketch of this fort with East Haven green, old church, Mr. Hemingway’s and Mr. Street’s houses, all from an examination made by him on the spot, in company with the Reverend Nicholas Street of East Haven about the year 1762 and his measurements and remarks I copy verbatim from his diary, Vol. I 1760-2, </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06" y="228600"/>
            <a:ext cx="46396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13612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8839199" cy="7109639"/>
          </a:xfrm>
          <a:prstGeom prst="rect">
            <a:avLst/>
          </a:prstGeom>
          <a:noFill/>
        </p:spPr>
        <p:txBody>
          <a:bodyPr wrap="square" rtlCol="0">
            <a:spAutoFit/>
          </a:bodyPr>
          <a:lstStyle/>
          <a:p>
            <a:r>
              <a:rPr lang="en-US" sz="4800" b="1" dirty="0" err="1" smtClean="0">
                <a:latin typeface="Arabic Typesetting" panose="03020402040406030203" pitchFamily="66" charset="-78"/>
                <a:cs typeface="Arabic Typesetting" panose="03020402040406030203" pitchFamily="66" charset="-78"/>
              </a:rPr>
              <a:t>Momaguin</a:t>
            </a:r>
            <a:r>
              <a:rPr lang="en-US" sz="4800" b="1" dirty="0" smtClean="0">
                <a:latin typeface="Arabic Typesetting" panose="03020402040406030203" pitchFamily="66" charset="-78"/>
                <a:cs typeface="Arabic Typesetting" panose="03020402040406030203" pitchFamily="66" charset="-78"/>
              </a:rPr>
              <a:t>?</a:t>
            </a:r>
          </a:p>
          <a:p>
            <a:r>
              <a:rPr lang="en-US" sz="4800" b="1" dirty="0" smtClean="0">
                <a:latin typeface="Arabic Typesetting" panose="03020402040406030203" pitchFamily="66" charset="-78"/>
                <a:cs typeface="Arabic Typesetting" panose="03020402040406030203" pitchFamily="66" charset="-78"/>
              </a:rPr>
              <a:t>                  </a:t>
            </a:r>
            <a:r>
              <a:rPr lang="en-US" sz="4800" b="1" dirty="0" err="1" smtClean="0">
                <a:latin typeface="Arabic Typesetting" panose="03020402040406030203" pitchFamily="66" charset="-78"/>
                <a:cs typeface="Arabic Typesetting" panose="03020402040406030203" pitchFamily="66" charset="-78"/>
              </a:rPr>
              <a:t>Foxon</a:t>
            </a:r>
            <a:r>
              <a:rPr lang="en-US" sz="4800" b="1" dirty="0" smtClean="0">
                <a:latin typeface="Arabic Typesetting" panose="03020402040406030203" pitchFamily="66" charset="-78"/>
                <a:cs typeface="Arabic Typesetting" panose="03020402040406030203" pitchFamily="66" charset="-78"/>
              </a:rPr>
              <a:t>?</a:t>
            </a:r>
          </a:p>
          <a:p>
            <a:r>
              <a:rPr lang="en-US" sz="4800" b="1" dirty="0" smtClean="0">
                <a:latin typeface="Arabic Typesetting" panose="03020402040406030203" pitchFamily="66" charset="-78"/>
                <a:cs typeface="Arabic Typesetting" panose="03020402040406030203" pitchFamily="66" charset="-78"/>
              </a:rPr>
              <a:t>                		  Montowese?</a:t>
            </a:r>
          </a:p>
          <a:p>
            <a:pPr algn="ctr"/>
            <a:r>
              <a:rPr lang="en-US" sz="4800" b="1" i="1" dirty="0" smtClean="0">
                <a:latin typeface="Arabic Typesetting" panose="03020402040406030203" pitchFamily="66" charset="-78"/>
                <a:cs typeface="Arabic Typesetting" panose="03020402040406030203" pitchFamily="66" charset="-78"/>
              </a:rPr>
              <a:t>We do not have a record of the thoughts and feelings of these men. We can “know” them only by the historical record of their recorded actions written by others, and through those records try to gain some understanding of who they were.</a:t>
            </a:r>
            <a:endParaRPr lang="en-US" sz="4800" b="1" i="1" dirty="0">
              <a:latin typeface="Arabic Typesetting" panose="03020402040406030203" pitchFamily="66" charset="-78"/>
              <a:cs typeface="Arabic Typesetting" panose="03020402040406030203" pitchFamily="66" charset="-78"/>
            </a:endParaRPr>
          </a:p>
          <a:p>
            <a:endParaRPr lang="en-US" dirty="0" smtClean="0"/>
          </a:p>
          <a:p>
            <a:endParaRPr lang="en-US" dirty="0"/>
          </a:p>
          <a:p>
            <a:endParaRPr lang="en-US" dirty="0" smtClean="0"/>
          </a:p>
          <a:p>
            <a:r>
              <a:rPr lang="en-US" dirty="0" smtClean="0"/>
              <a:t> </a:t>
            </a:r>
            <a:endParaRPr lang="en-US" dirty="0"/>
          </a:p>
        </p:txBody>
      </p:sp>
    </p:spTree>
    <p:extLst>
      <p:ext uri="{BB962C8B-B14F-4D97-AF65-F5344CB8AC3E}">
        <p14:creationId xmlns:p14="http://schemas.microsoft.com/office/powerpoint/2010/main" val="23816756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5116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763000" cy="5970865"/>
          </a:xfrm>
          <a:prstGeom prst="rect">
            <a:avLst/>
          </a:prstGeom>
          <a:noFill/>
        </p:spPr>
        <p:txBody>
          <a:bodyPr wrap="square" rtlCol="0">
            <a:spAutoFit/>
          </a:bodyPr>
          <a:lstStyle/>
          <a:p>
            <a:r>
              <a:rPr lang="en-US" sz="4400" dirty="0" smtClean="0">
                <a:latin typeface="Castellar" panose="020A0402060406010301" pitchFamily="18" charset="0"/>
              </a:rPr>
              <a:t>Momaguin-</a:t>
            </a:r>
            <a:endParaRPr lang="en-US" sz="4400" dirty="0">
              <a:latin typeface="Castellar" panose="020A0402060406010301" pitchFamily="18" charset="0"/>
            </a:endParaRPr>
          </a:p>
          <a:p>
            <a:r>
              <a:rPr lang="en-US" sz="2600" dirty="0" smtClean="0">
                <a:latin typeface="Castellar" panose="020A0402060406010301" pitchFamily="18" charset="0"/>
                <a:cs typeface="Times New Roman" panose="02020603050405020304" pitchFamily="18" charset="0"/>
              </a:rPr>
              <a:t>His central village was </a:t>
            </a:r>
          </a:p>
          <a:p>
            <a:r>
              <a:rPr lang="en-US" sz="2600" dirty="0" smtClean="0">
                <a:latin typeface="Castellar" panose="020A0402060406010301" pitchFamily="18" charset="0"/>
                <a:cs typeface="Times New Roman" panose="02020603050405020304" pitchFamily="18" charset="0"/>
              </a:rPr>
              <a:t>in the east side of the</a:t>
            </a:r>
          </a:p>
          <a:p>
            <a:r>
              <a:rPr lang="en-US" sz="2600" dirty="0" smtClean="0">
                <a:latin typeface="Castellar" panose="020A0402060406010301" pitchFamily="18" charset="0"/>
                <a:cs typeface="Times New Roman" panose="02020603050405020304" pitchFamily="18" charset="0"/>
              </a:rPr>
              <a:t> harbor</a:t>
            </a:r>
          </a:p>
          <a:p>
            <a:endParaRPr lang="en-US" sz="2600" dirty="0">
              <a:latin typeface="Castellar" panose="020A0402060406010301" pitchFamily="18" charset="0"/>
              <a:cs typeface="Times New Roman" panose="02020603050405020304" pitchFamily="18" charset="0"/>
            </a:endParaRPr>
          </a:p>
          <a:p>
            <a:r>
              <a:rPr lang="en-US" sz="2600" dirty="0" smtClean="0">
                <a:latin typeface="Castellar" panose="020A0402060406010301" pitchFamily="18" charset="0"/>
                <a:cs typeface="Times New Roman" panose="02020603050405020304" pitchFamily="18" charset="0"/>
              </a:rPr>
              <a:t>His sister’s name was</a:t>
            </a:r>
          </a:p>
          <a:p>
            <a:r>
              <a:rPr lang="en-US" sz="2600" dirty="0" smtClean="0">
                <a:latin typeface="Castellar" panose="020A0402060406010301" pitchFamily="18" charset="0"/>
                <a:cs typeface="Times New Roman" panose="02020603050405020304" pitchFamily="18" charset="0"/>
              </a:rPr>
              <a:t> Shaumpishuh and was </a:t>
            </a:r>
          </a:p>
          <a:p>
            <a:r>
              <a:rPr lang="en-US" sz="2600" dirty="0" smtClean="0">
                <a:latin typeface="Castellar" panose="020A0402060406010301" pitchFamily="18" charset="0"/>
                <a:cs typeface="Times New Roman" panose="02020603050405020304" pitchFamily="18" charset="0"/>
              </a:rPr>
              <a:t>the Sachem ( Leader) of the Gilford Quinnipiacs</a:t>
            </a:r>
          </a:p>
          <a:p>
            <a:endParaRPr lang="en-US" sz="2600" dirty="0">
              <a:latin typeface="Castellar" panose="020A0402060406010301" pitchFamily="18" charset="0"/>
              <a:cs typeface="Times New Roman" panose="02020603050405020304" pitchFamily="18" charset="0"/>
            </a:endParaRPr>
          </a:p>
          <a:p>
            <a:r>
              <a:rPr lang="en-US" sz="2600" dirty="0" smtClean="0">
                <a:latin typeface="Castellar" panose="020A0402060406010301" pitchFamily="18" charset="0"/>
                <a:cs typeface="Times New Roman" panose="02020603050405020304" pitchFamily="18" charset="0"/>
              </a:rPr>
              <a:t>His Uncle’s name was Qussuckquansh the sachem of Branford </a:t>
            </a:r>
          </a:p>
          <a:p>
            <a:endParaRPr lang="en-US" sz="2600" dirty="0">
              <a:latin typeface="Castellar" panose="020A0402060406010301" pitchFamily="18" charset="0"/>
              <a:cs typeface="Times New Roman" panose="02020603050405020304" pitchFamily="18" charset="0"/>
            </a:endParaRPr>
          </a:p>
          <a:p>
            <a:r>
              <a:rPr lang="en-US" sz="2600" dirty="0" smtClean="0">
                <a:latin typeface="Castellar" panose="020A0402060406010301" pitchFamily="18" charset="0"/>
                <a:cs typeface="Times New Roman" panose="02020603050405020304" pitchFamily="18" charset="0"/>
              </a:rPr>
              <a:t>It is thought that he died around 1658</a:t>
            </a:r>
            <a:endParaRPr lang="en-US" sz="2600" dirty="0">
              <a:latin typeface="Castellar" panose="020A0402060406010301" pitchFamily="18" charset="0"/>
              <a:cs typeface="Times New Roman" panose="02020603050405020304" pitchFamily="18" charset="0"/>
            </a:endParaRPr>
          </a:p>
        </p:txBody>
      </p:sp>
      <p:sp>
        <p:nvSpPr>
          <p:cNvPr id="3" name="TextBox 2"/>
          <p:cNvSpPr txBox="1"/>
          <p:nvPr/>
        </p:nvSpPr>
        <p:spPr>
          <a:xfrm>
            <a:off x="-381000" y="7766149"/>
            <a:ext cx="8991600" cy="646331"/>
          </a:xfrm>
          <a:prstGeom prst="rect">
            <a:avLst/>
          </a:prstGeom>
          <a:noFill/>
        </p:spPr>
        <p:txBody>
          <a:bodyPr wrap="square" rtlCol="0">
            <a:spAutoFit/>
          </a:bodyPr>
          <a:lstStyle/>
          <a:p>
            <a:r>
              <a:rPr lang="en-US" dirty="0" smtClean="0"/>
              <a:t>The first and most crucial treaty between the Quinnipiacs and the English was signed November 24</a:t>
            </a:r>
            <a:r>
              <a:rPr lang="en-US" baseline="30000" dirty="0" smtClean="0"/>
              <a:t>th</a:t>
            </a:r>
            <a:r>
              <a:rPr lang="en-US" dirty="0" smtClean="0"/>
              <a:t> 1638. </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721" y="0"/>
            <a:ext cx="2725045" cy="358140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8527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87205434"/>
              </p:ext>
            </p:extLst>
          </p:nvPr>
        </p:nvGraphicFramePr>
        <p:xfrm>
          <a:off x="279400" y="228600"/>
          <a:ext cx="8712200" cy="6350508"/>
        </p:xfrm>
        <a:graphic>
          <a:graphicData uri="http://schemas.openxmlformats.org/drawingml/2006/table">
            <a:tbl>
              <a:tblPr firstRow="1" firstCol="1" bandRow="1"/>
              <a:tblGrid>
                <a:gridCol w="3454400"/>
                <a:gridCol w="5257800"/>
              </a:tblGrid>
              <a:tr h="181917">
                <a:tc>
                  <a:txBody>
                    <a:bodyPr/>
                    <a:lstStyle/>
                    <a:p>
                      <a:pPr marL="0" marR="0">
                        <a:lnSpc>
                          <a:spcPct val="115000"/>
                        </a:lnSpc>
                        <a:spcBef>
                          <a:spcPts val="0"/>
                        </a:spcBef>
                        <a:spcAft>
                          <a:spcPts val="0"/>
                        </a:spcAft>
                      </a:pPr>
                      <a:r>
                        <a:rPr lang="en-US" sz="3600" b="1" dirty="0">
                          <a:effectLst/>
                          <a:latin typeface="Arabic Typesetting" panose="03020402040406030203" pitchFamily="66" charset="-78"/>
                          <a:ea typeface="Calibri"/>
                          <a:cs typeface="Arabic Typesetting" panose="03020402040406030203" pitchFamily="66" charset="-78"/>
                        </a:rPr>
                        <a:t>Who was Momaguin</a:t>
                      </a:r>
                      <a:r>
                        <a:rPr lang="en-US" sz="3600" b="1" dirty="0" smtClean="0">
                          <a:effectLst/>
                          <a:latin typeface="Arabic Typesetting" panose="03020402040406030203" pitchFamily="66" charset="-78"/>
                          <a:ea typeface="Calibri"/>
                          <a:cs typeface="Arabic Typesetting" panose="03020402040406030203" pitchFamily="66" charset="-78"/>
                        </a:rPr>
                        <a:t>? </a:t>
                      </a: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b="1" dirty="0" smtClean="0">
                          <a:effectLst/>
                          <a:latin typeface="Times New Roman" panose="02020603050405020304" pitchFamily="18" charset="0"/>
                          <a:ea typeface="Calibri"/>
                          <a:cs typeface="Times New Roman" panose="02020603050405020304" pitchFamily="18" charset="0"/>
                        </a:rPr>
                        <a:t>How we can know this?- early Town</a:t>
                      </a:r>
                      <a:r>
                        <a:rPr lang="en-US" sz="1600" b="1" baseline="0" dirty="0" smtClean="0">
                          <a:effectLst/>
                          <a:latin typeface="Times New Roman" panose="02020603050405020304" pitchFamily="18" charset="0"/>
                          <a:ea typeface="Calibri"/>
                          <a:cs typeface="Times New Roman" panose="02020603050405020304" pitchFamily="18" charset="0"/>
                        </a:rPr>
                        <a:t> Records, recorded histories, documents, deeds</a:t>
                      </a:r>
                      <a:endParaRPr lang="en-US" sz="16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0493">
                <a:tc>
                  <a:txBody>
                    <a:bodyPr/>
                    <a:lstStyle/>
                    <a:p>
                      <a:pPr marL="0" marR="0">
                        <a:lnSpc>
                          <a:spcPct val="115000"/>
                        </a:lnSpc>
                        <a:spcBef>
                          <a:spcPts val="0"/>
                        </a:spcBef>
                        <a:spcAft>
                          <a:spcPts val="0"/>
                        </a:spcAft>
                      </a:pPr>
                      <a:r>
                        <a:rPr lang="en-US" sz="1600" b="1" dirty="0" smtClean="0">
                          <a:effectLst/>
                          <a:latin typeface="Times New Roman" panose="02020603050405020304" pitchFamily="18" charset="0"/>
                          <a:ea typeface="Calibri"/>
                          <a:cs typeface="Times New Roman" panose="02020603050405020304" pitchFamily="18" charset="0"/>
                        </a:rPr>
                        <a:t>Sachem of  </a:t>
                      </a:r>
                      <a:r>
                        <a:rPr lang="en-US" sz="1600" b="1" baseline="0" dirty="0" smtClean="0">
                          <a:effectLst/>
                          <a:latin typeface="Times New Roman" panose="02020603050405020304" pitchFamily="18" charset="0"/>
                          <a:ea typeface="Calibri"/>
                          <a:cs typeface="Times New Roman" panose="02020603050405020304" pitchFamily="18" charset="0"/>
                        </a:rPr>
                        <a:t>(leader or chief)</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600" b="1" baseline="0" dirty="0" smtClean="0">
                          <a:effectLst/>
                          <a:latin typeface="Times New Roman" panose="02020603050405020304" pitchFamily="18" charset="0"/>
                          <a:ea typeface="Calibri"/>
                          <a:cs typeface="Times New Roman" panose="02020603050405020304" pitchFamily="18" charset="0"/>
                        </a:rPr>
                        <a:t>Of the New Haven/East Haven band of Quinnipiacs.</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600" b="1" baseline="0" dirty="0" smtClean="0">
                          <a:effectLst/>
                          <a:latin typeface="Times New Roman" panose="02020603050405020304" pitchFamily="18" charset="0"/>
                          <a:ea typeface="Calibri"/>
                          <a:cs typeface="Times New Roman" panose="02020603050405020304" pitchFamily="18" charset="0"/>
                        </a:rPr>
                        <a:t> </a:t>
                      </a:r>
                      <a:r>
                        <a:rPr lang="en-US" sz="1600" b="1" dirty="0" smtClean="0">
                          <a:effectLst/>
                          <a:latin typeface="Times New Roman" panose="02020603050405020304" pitchFamily="18" charset="0"/>
                          <a:ea typeface="Calibri"/>
                          <a:cs typeface="Times New Roman" panose="02020603050405020304" pitchFamily="18" charset="0"/>
                        </a:rPr>
                        <a:t>He was a man of authority.  </a:t>
                      </a:r>
                    </a:p>
                    <a:p>
                      <a:pPr marL="0" marR="0">
                        <a:lnSpc>
                          <a:spcPct val="115000"/>
                        </a:lnSpc>
                        <a:spcBef>
                          <a:spcPts val="0"/>
                        </a:spcBef>
                        <a:spcAft>
                          <a:spcPts val="0"/>
                        </a:spcAft>
                      </a:pPr>
                      <a:endParaRPr lang="en-US" sz="1600" b="1" dirty="0" smtClean="0">
                        <a:effectLst/>
                        <a:latin typeface="Times New Roman" panose="02020603050405020304" pitchFamily="18" charset="0"/>
                        <a:ea typeface="Calibri"/>
                        <a:cs typeface="Times New Roman" panose="02020603050405020304" pitchFamily="18" charset="0"/>
                      </a:endParaRPr>
                    </a:p>
                    <a:p>
                      <a:pPr marL="0" marR="0">
                        <a:lnSpc>
                          <a:spcPct val="115000"/>
                        </a:lnSpc>
                        <a:spcBef>
                          <a:spcPts val="0"/>
                        </a:spcBef>
                        <a:spcAft>
                          <a:spcPts val="0"/>
                        </a:spcAft>
                      </a:pPr>
                      <a:endParaRPr lang="en-US" sz="16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b="1" dirty="0" smtClean="0">
                          <a:effectLst/>
                          <a:latin typeface="Times New Roman" panose="02020603050405020304" pitchFamily="18" charset="0"/>
                          <a:ea typeface="Calibri"/>
                          <a:cs typeface="Times New Roman" panose="02020603050405020304" pitchFamily="18" charset="0"/>
                        </a:rPr>
                        <a:t>“The political organization of the New England  Algonquin revolved around the action of their leaders. ( Menta p. 54) In 1638 Eaton describes him  as having considerable authority (Menta p. 55) November 24</a:t>
                      </a:r>
                      <a:r>
                        <a:rPr lang="en-US" sz="1600" b="1" baseline="30000" dirty="0" smtClean="0">
                          <a:effectLst/>
                          <a:latin typeface="Times New Roman" panose="02020603050405020304" pitchFamily="18" charset="0"/>
                          <a:ea typeface="Calibri"/>
                          <a:cs typeface="Times New Roman" panose="02020603050405020304" pitchFamily="18" charset="0"/>
                        </a:rPr>
                        <a:t>th</a:t>
                      </a:r>
                      <a:r>
                        <a:rPr lang="en-US" sz="1600" b="1" dirty="0" smtClean="0">
                          <a:effectLst/>
                          <a:latin typeface="Times New Roman" panose="02020603050405020304" pitchFamily="18" charset="0"/>
                          <a:ea typeface="Calibri"/>
                          <a:cs typeface="Times New Roman" panose="02020603050405020304" pitchFamily="18" charset="0"/>
                        </a:rPr>
                        <a:t> , 1638 he described himself as  the leading Quinnipiac Sachem </a:t>
                      </a:r>
                    </a:p>
                    <a:p>
                      <a:pPr marL="0" marR="0">
                        <a:lnSpc>
                          <a:spcPct val="115000"/>
                        </a:lnSpc>
                        <a:spcBef>
                          <a:spcPts val="0"/>
                        </a:spcBef>
                        <a:spcAft>
                          <a:spcPts val="0"/>
                        </a:spcAft>
                      </a:pPr>
                      <a:endParaRPr lang="en-US" sz="16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1436">
                <a:tc>
                  <a:txBody>
                    <a:bodyPr/>
                    <a:lstStyle/>
                    <a:p>
                      <a:pPr marL="0" marR="0" lvl="0" indent="0" algn="l" defTabSz="914400" rtl="0" eaLnBrk="1" fontAlgn="auto" latinLnBrk="0" hangingPunct="1">
                        <a:lnSpc>
                          <a:spcPct val="115000"/>
                        </a:lnSpc>
                        <a:spcBef>
                          <a:spcPts val="0"/>
                        </a:spcBef>
                        <a:spcAft>
                          <a:spcPts val="0"/>
                        </a:spcAft>
                        <a:buClrTx/>
                        <a:buSzTx/>
                        <a:buFont typeface="+mj-lt"/>
                        <a:buNone/>
                        <a:tabLst>
                          <a:tab pos="457200" algn="l"/>
                        </a:tabLst>
                        <a:defRPr/>
                      </a:pPr>
                      <a:r>
                        <a:rPr lang="en-US" sz="1600" b="1" dirty="0">
                          <a:effectLst/>
                          <a:latin typeface="Times New Roman" panose="02020603050405020304" pitchFamily="18" charset="0"/>
                          <a:ea typeface="Calibri"/>
                          <a:cs typeface="Times New Roman" panose="02020603050405020304" pitchFamily="18" charset="0"/>
                        </a:rPr>
                        <a:t> </a:t>
                      </a:r>
                      <a:r>
                        <a:rPr lang="en-US" sz="1600" b="1" dirty="0" smtClean="0">
                          <a:effectLst/>
                          <a:latin typeface="Times New Roman" panose="02020603050405020304" pitchFamily="18" charset="0"/>
                          <a:ea typeface="Calibri"/>
                          <a:cs typeface="Times New Roman" panose="02020603050405020304" pitchFamily="18" charset="0"/>
                        </a:rPr>
                        <a:t>A mature individual able to lead- he remained in his office for at least twenty years until his death, despite many difficulties</a:t>
                      </a:r>
                    </a:p>
                    <a:p>
                      <a:pPr marL="0" marR="0" lvl="0" indent="0">
                        <a:lnSpc>
                          <a:spcPct val="115000"/>
                        </a:lnSpc>
                        <a:spcBef>
                          <a:spcPts val="0"/>
                        </a:spcBef>
                        <a:spcAft>
                          <a:spcPts val="0"/>
                        </a:spcAft>
                        <a:buFont typeface="+mj-lt"/>
                        <a:buNone/>
                        <a:tabLst>
                          <a:tab pos="457200" algn="l"/>
                        </a:tabLst>
                      </a:pPr>
                      <a:endParaRPr lang="en-US" sz="16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b="1" dirty="0" smtClean="0">
                          <a:effectLst/>
                          <a:latin typeface="Times New Roman" panose="02020603050405020304" pitchFamily="18" charset="0"/>
                          <a:ea typeface="Calibri"/>
                          <a:cs typeface="Times New Roman" panose="02020603050405020304" pitchFamily="18" charset="0"/>
                        </a:rPr>
                        <a:t>John Menta in his research describes the sachems as </a:t>
                      </a:r>
                    </a:p>
                    <a:p>
                      <a:pPr marL="0" marR="0">
                        <a:lnSpc>
                          <a:spcPct val="115000"/>
                        </a:lnSpc>
                        <a:spcBef>
                          <a:spcPts val="0"/>
                        </a:spcBef>
                        <a:spcAft>
                          <a:spcPts val="0"/>
                        </a:spcAft>
                      </a:pPr>
                      <a:r>
                        <a:rPr lang="en-US" sz="1600" b="1" dirty="0" smtClean="0">
                          <a:effectLst/>
                          <a:latin typeface="Times New Roman" panose="02020603050405020304" pitchFamily="18" charset="0"/>
                          <a:ea typeface="Calibri"/>
                          <a:cs typeface="Times New Roman" panose="02020603050405020304" pitchFamily="18" charset="0"/>
                        </a:rPr>
                        <a:t>‘…mature individuals who had considerable influence as long as they exercised competent leadership and were not overly authoritative (p. 55)</a:t>
                      </a:r>
                    </a:p>
                    <a:p>
                      <a:pPr marL="0" marR="0">
                        <a:lnSpc>
                          <a:spcPct val="115000"/>
                        </a:lnSpc>
                        <a:spcBef>
                          <a:spcPts val="0"/>
                        </a:spcBef>
                        <a:spcAft>
                          <a:spcPts val="0"/>
                        </a:spcAft>
                      </a:pPr>
                      <a:endParaRPr lang="en-US" sz="16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1668">
                <a:tc>
                  <a:txBody>
                    <a:bodyPr/>
                    <a:lstStyle/>
                    <a:p>
                      <a:pPr marL="342900" marR="0" lvl="0" indent="-342900">
                        <a:lnSpc>
                          <a:spcPct val="115000"/>
                        </a:lnSpc>
                        <a:spcBef>
                          <a:spcPts val="0"/>
                        </a:spcBef>
                        <a:spcAft>
                          <a:spcPts val="0"/>
                        </a:spcAft>
                        <a:tabLst>
                          <a:tab pos="457200" algn="l"/>
                        </a:tabLst>
                      </a:pPr>
                      <a:r>
                        <a:rPr lang="en-US" sz="1600" b="1" dirty="0">
                          <a:effectLst/>
                          <a:latin typeface="Times New Roman" panose="02020603050405020304" pitchFamily="18" charset="0"/>
                          <a:ea typeface="Calibri"/>
                          <a:cs typeface="Times New Roman" panose="02020603050405020304" pitchFamily="18" charset="0"/>
                        </a:rPr>
                        <a:t> He was able to work with others</a:t>
                      </a: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effectLst/>
                          <a:latin typeface="Times New Roman" panose="02020603050405020304" pitchFamily="18" charset="0"/>
                          <a:ea typeface="Calibri"/>
                          <a:cs typeface="Times New Roman" panose="02020603050405020304" pitchFamily="18" charset="0"/>
                        </a:rPr>
                        <a:t>Decisions were made with counselors</a:t>
                      </a: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5400">
                <a:tc>
                  <a:txBody>
                    <a:bodyPr/>
                    <a:lstStyle/>
                    <a:p>
                      <a:pPr marL="0" marR="0">
                        <a:lnSpc>
                          <a:spcPct val="115000"/>
                        </a:lnSpc>
                        <a:spcBef>
                          <a:spcPts val="0"/>
                        </a:spcBef>
                        <a:spcAft>
                          <a:spcPts val="0"/>
                        </a:spcAft>
                      </a:pPr>
                      <a:r>
                        <a:rPr lang="en-US" sz="1600" b="1" dirty="0">
                          <a:effectLst/>
                          <a:latin typeface="Times New Roman" panose="02020603050405020304" pitchFamily="18" charset="0"/>
                          <a:ea typeface="Calibri"/>
                          <a:cs typeface="Times New Roman" panose="02020603050405020304" pitchFamily="18" charset="0"/>
                        </a:rPr>
                        <a:t> </a:t>
                      </a:r>
                      <a:r>
                        <a:rPr lang="en-US" sz="1600" b="1" dirty="0" smtClean="0">
                          <a:effectLst/>
                          <a:latin typeface="Times New Roman" panose="02020603050405020304" pitchFamily="18" charset="0"/>
                          <a:ea typeface="Calibri"/>
                          <a:cs typeface="Times New Roman" panose="02020603050405020304" pitchFamily="18" charset="0"/>
                        </a:rPr>
                        <a:t>A diplomat; a provider; a mediator</a:t>
                      </a:r>
                      <a:endParaRPr lang="en-US" sz="16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b="1" dirty="0" smtClean="0">
                          <a:effectLst/>
                          <a:latin typeface="Times New Roman" panose="02020603050405020304" pitchFamily="18" charset="0"/>
                          <a:ea typeface="Calibri"/>
                          <a:cs typeface="Times New Roman" panose="02020603050405020304" pitchFamily="18" charset="0"/>
                        </a:rPr>
                        <a:t>“ruled by skillful, subtle diplomacy, rather than by force. Algonquin leaders were required to display their generosity by providing resources for the needy and infirm, mediate internal disputes between rival factions within the band, represent their people before the colonial governments, direct food production, negotiate trade agreements and oversee any other essential activities.  (Menta p. 55 )</a:t>
                      </a:r>
                    </a:p>
                    <a:p>
                      <a:pPr marL="0" marR="0" indent="0" algn="l" defTabSz="914400" rtl="0" eaLnBrk="1" fontAlgn="auto" latinLnBrk="0" hangingPunct="1">
                        <a:lnSpc>
                          <a:spcPct val="115000"/>
                        </a:lnSpc>
                        <a:spcBef>
                          <a:spcPts val="0"/>
                        </a:spcBef>
                        <a:spcAft>
                          <a:spcPts val="0"/>
                        </a:spcAft>
                        <a:buClrTx/>
                        <a:buSzTx/>
                        <a:buFontTx/>
                        <a:buNone/>
                        <a:tabLst/>
                        <a:defRPr/>
                      </a:pPr>
                      <a:endParaRPr lang="en-US" sz="16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17754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3783942"/>
              </p:ext>
            </p:extLst>
          </p:nvPr>
        </p:nvGraphicFramePr>
        <p:xfrm>
          <a:off x="152400" y="195834"/>
          <a:ext cx="8763000" cy="5993892"/>
        </p:xfrm>
        <a:graphic>
          <a:graphicData uri="http://schemas.openxmlformats.org/drawingml/2006/table">
            <a:tbl>
              <a:tblPr firstRow="1" firstCol="1" bandRow="1"/>
              <a:tblGrid>
                <a:gridCol w="3048000"/>
                <a:gridCol w="5715000"/>
              </a:tblGrid>
              <a:tr h="609600">
                <a:tc>
                  <a:txBody>
                    <a:bodyPr/>
                    <a:lstStyle/>
                    <a:p>
                      <a:pPr marL="342900" marR="0" lvl="0" indent="-342900">
                        <a:lnSpc>
                          <a:spcPct val="115000"/>
                        </a:lnSpc>
                        <a:spcBef>
                          <a:spcPts val="0"/>
                        </a:spcBef>
                        <a:spcAft>
                          <a:spcPts val="0"/>
                        </a:spcAft>
                        <a:tabLst>
                          <a:tab pos="457200" algn="l"/>
                        </a:tabLst>
                      </a:pPr>
                      <a:r>
                        <a:rPr lang="en-US" sz="1800" b="1" dirty="0">
                          <a:effectLst/>
                          <a:latin typeface="Times New Roman" panose="02020603050405020304" pitchFamily="18" charset="0"/>
                          <a:ea typeface="Calibri"/>
                          <a:cs typeface="Times New Roman" panose="02020603050405020304" pitchFamily="18" charset="0"/>
                        </a:rPr>
                        <a:t> He wanted peace for himself and his family</a:t>
                      </a: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a:effectLst/>
                          <a:latin typeface="Times New Roman" panose="02020603050405020304" pitchFamily="18" charset="0"/>
                          <a:ea typeface="Calibri"/>
                          <a:cs typeface="Times New Roman" panose="02020603050405020304" pitchFamily="18" charset="0"/>
                        </a:rPr>
                        <a:t>Sought refuge in being allied with the English by treaty and expressed this</a:t>
                      </a: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7566">
                <a:tc>
                  <a:txBody>
                    <a:bodyPr/>
                    <a:lstStyle/>
                    <a:p>
                      <a:pPr marL="342900" marR="0" lvl="0" indent="-342900">
                        <a:lnSpc>
                          <a:spcPct val="115000"/>
                        </a:lnSpc>
                        <a:spcBef>
                          <a:spcPts val="0"/>
                        </a:spcBef>
                        <a:spcAft>
                          <a:spcPts val="0"/>
                        </a:spcAft>
                        <a:tabLst>
                          <a:tab pos="457200" algn="l"/>
                        </a:tabLst>
                      </a:pPr>
                      <a:r>
                        <a:rPr lang="en-US" sz="1800" b="1" dirty="0" smtClean="0">
                          <a:effectLst/>
                          <a:latin typeface="Times New Roman" panose="02020603050405020304" pitchFamily="18" charset="0"/>
                          <a:ea typeface="Calibri"/>
                          <a:cs typeface="Times New Roman" panose="02020603050405020304" pitchFamily="18" charset="0"/>
                        </a:rPr>
                        <a:t>A man concerned for his people </a:t>
                      </a:r>
                      <a:endParaRPr lang="en-US" sz="18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smtClean="0">
                          <a:effectLst/>
                          <a:latin typeface="Times New Roman" panose="02020603050405020304" pitchFamily="18" charset="0"/>
                          <a:ea typeface="Calibri"/>
                          <a:cs typeface="Times New Roman" panose="02020603050405020304" pitchFamily="18" charset="0"/>
                        </a:rPr>
                        <a:t>He continued to advocate for his people to the end of his life</a:t>
                      </a:r>
                      <a:endParaRPr lang="en-US" sz="18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9000">
                <a:tc>
                  <a:txBody>
                    <a:bodyPr/>
                    <a:lstStyle/>
                    <a:p>
                      <a:pPr marL="342900" marR="0" lvl="0" indent="-342900">
                        <a:lnSpc>
                          <a:spcPct val="115000"/>
                        </a:lnSpc>
                        <a:spcBef>
                          <a:spcPts val="0"/>
                        </a:spcBef>
                        <a:spcAft>
                          <a:spcPts val="0"/>
                        </a:spcAft>
                        <a:tabLst>
                          <a:tab pos="457200" algn="l"/>
                        </a:tabLst>
                      </a:pPr>
                      <a:r>
                        <a:rPr lang="en-US" sz="1800" b="1" dirty="0">
                          <a:effectLst/>
                          <a:latin typeface="Times New Roman" panose="02020603050405020304" pitchFamily="18" charset="0"/>
                          <a:ea typeface="Calibri"/>
                          <a:cs typeface="Times New Roman" panose="02020603050405020304" pitchFamily="18" charset="0"/>
                        </a:rPr>
                        <a:t>He represented his people during cultural conflicts, but also realized the limits of his authority</a:t>
                      </a: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1" dirty="0" smtClean="0">
                          <a:effectLst/>
                          <a:latin typeface="Times New Roman" panose="02020603050405020304" pitchFamily="18" charset="0"/>
                          <a:ea typeface="Calibri"/>
                          <a:cs typeface="Times New Roman" panose="02020603050405020304" pitchFamily="18" charset="0"/>
                        </a:rPr>
                        <a:t>1638-Nov 24</a:t>
                      </a:r>
                      <a:r>
                        <a:rPr lang="en-US" sz="1800" b="1" baseline="30000" dirty="0" smtClean="0">
                          <a:effectLst/>
                          <a:latin typeface="Times New Roman" panose="02020603050405020304" pitchFamily="18" charset="0"/>
                          <a:ea typeface="Calibri"/>
                          <a:cs typeface="Times New Roman" panose="02020603050405020304" pitchFamily="18" charset="0"/>
                        </a:rPr>
                        <a:t>th</a:t>
                      </a:r>
                      <a:r>
                        <a:rPr lang="en-US" sz="1800" b="1" dirty="0" smtClean="0">
                          <a:effectLst/>
                          <a:latin typeface="Times New Roman" panose="02020603050405020304" pitchFamily="18" charset="0"/>
                          <a:ea typeface="Calibri"/>
                          <a:cs typeface="Times New Roman" panose="02020603050405020304" pitchFamily="18" charset="0"/>
                        </a:rPr>
                        <a:t> </a:t>
                      </a:r>
                    </a:p>
                    <a:p>
                      <a:pPr marL="0" marR="0">
                        <a:lnSpc>
                          <a:spcPct val="115000"/>
                        </a:lnSpc>
                        <a:spcBef>
                          <a:spcPts val="0"/>
                        </a:spcBef>
                        <a:spcAft>
                          <a:spcPts val="0"/>
                        </a:spcAft>
                      </a:pPr>
                      <a:r>
                        <a:rPr lang="en-US" sz="1800" b="1" dirty="0" smtClean="0">
                          <a:effectLst/>
                          <a:latin typeface="Times New Roman" panose="02020603050405020304" pitchFamily="18" charset="0"/>
                          <a:ea typeface="Calibri"/>
                          <a:cs typeface="Times New Roman" panose="02020603050405020304" pitchFamily="18" charset="0"/>
                        </a:rPr>
                        <a:t>1645- Montowese concluded a second agreement with Davenport and Eaton selling an additional tract of land “to run</a:t>
                      </a:r>
                      <a:r>
                        <a:rPr lang="en-US" sz="1800" b="1" baseline="0" dirty="0" smtClean="0">
                          <a:effectLst/>
                          <a:latin typeface="Times New Roman" panose="02020603050405020304" pitchFamily="18" charset="0"/>
                          <a:ea typeface="Calibri"/>
                          <a:cs typeface="Times New Roman" panose="02020603050405020304" pitchFamily="18" charset="0"/>
                        </a:rPr>
                        <a:t> from a great pond possible Lake </a:t>
                      </a:r>
                      <a:r>
                        <a:rPr lang="en-US" sz="1800" b="1" baseline="0" dirty="0" err="1" smtClean="0">
                          <a:effectLst/>
                          <a:latin typeface="Times New Roman" panose="02020603050405020304" pitchFamily="18" charset="0"/>
                          <a:ea typeface="Calibri"/>
                          <a:cs typeface="Times New Roman" panose="02020603050405020304" pitchFamily="18" charset="0"/>
                        </a:rPr>
                        <a:t>Saltonstall</a:t>
                      </a:r>
                      <a:r>
                        <a:rPr lang="en-US" sz="1800" b="1" baseline="0" dirty="0" smtClean="0">
                          <a:effectLst/>
                          <a:latin typeface="Times New Roman" panose="02020603050405020304" pitchFamily="18" charset="0"/>
                          <a:ea typeface="Calibri"/>
                          <a:cs typeface="Times New Roman" panose="02020603050405020304" pitchFamily="18" charset="0"/>
                        </a:rPr>
                        <a:t> in New Haven East Meadow twenty miles north.’ p.11</a:t>
                      </a:r>
                      <a:endParaRPr lang="en-US" sz="1800" b="1" dirty="0" smtClean="0">
                        <a:effectLst/>
                        <a:latin typeface="Times New Roman" panose="02020603050405020304" pitchFamily="18" charset="0"/>
                        <a:ea typeface="Calibri"/>
                        <a:cs typeface="Times New Roman" panose="02020603050405020304" pitchFamily="18" charset="0"/>
                      </a:endParaRPr>
                    </a:p>
                    <a:p>
                      <a:pPr marL="0" marR="0">
                        <a:lnSpc>
                          <a:spcPct val="115000"/>
                        </a:lnSpc>
                        <a:spcBef>
                          <a:spcPts val="0"/>
                        </a:spcBef>
                        <a:spcAft>
                          <a:spcPts val="0"/>
                        </a:spcAft>
                      </a:pPr>
                      <a:r>
                        <a:rPr lang="en-US" sz="1800" b="1" dirty="0" smtClean="0">
                          <a:effectLst/>
                          <a:latin typeface="Times New Roman" panose="02020603050405020304" pitchFamily="18" charset="0"/>
                          <a:ea typeface="Calibri"/>
                          <a:cs typeface="Times New Roman" panose="02020603050405020304" pitchFamily="18" charset="0"/>
                        </a:rPr>
                        <a:t>1646-Incident </a:t>
                      </a:r>
                      <a:r>
                        <a:rPr lang="en-US" sz="1800" b="1" dirty="0">
                          <a:effectLst/>
                          <a:latin typeface="Times New Roman" panose="02020603050405020304" pitchFamily="18" charset="0"/>
                          <a:ea typeface="Calibri"/>
                          <a:cs typeface="Times New Roman" panose="02020603050405020304" pitchFamily="18" charset="0"/>
                        </a:rPr>
                        <a:t>with the dogs </a:t>
                      </a:r>
                    </a:p>
                    <a:p>
                      <a:pPr marL="0" marR="0">
                        <a:lnSpc>
                          <a:spcPct val="115000"/>
                        </a:lnSpc>
                        <a:spcBef>
                          <a:spcPts val="0"/>
                        </a:spcBef>
                        <a:spcAft>
                          <a:spcPts val="0"/>
                        </a:spcAft>
                      </a:pPr>
                      <a:r>
                        <a:rPr lang="en-US" sz="1800" b="1" dirty="0">
                          <a:effectLst/>
                          <a:latin typeface="Times New Roman" panose="02020603050405020304" pitchFamily="18" charset="0"/>
                          <a:ea typeface="Calibri"/>
                          <a:cs typeface="Times New Roman" panose="02020603050405020304" pitchFamily="18" charset="0"/>
                        </a:rPr>
                        <a:t>1653-Momaguin </a:t>
                      </a:r>
                      <a:r>
                        <a:rPr lang="en-US" sz="1800" b="1" dirty="0" smtClean="0">
                          <a:effectLst/>
                          <a:latin typeface="Times New Roman" panose="02020603050405020304" pitchFamily="18" charset="0"/>
                          <a:ea typeface="Calibri"/>
                          <a:cs typeface="Times New Roman" panose="02020603050405020304" pitchFamily="18" charset="0"/>
                        </a:rPr>
                        <a:t>complained</a:t>
                      </a:r>
                      <a:r>
                        <a:rPr lang="en-US" sz="1800" b="1" baseline="0" dirty="0" smtClean="0">
                          <a:effectLst/>
                          <a:latin typeface="Times New Roman" panose="02020603050405020304" pitchFamily="18" charset="0"/>
                          <a:ea typeface="Calibri"/>
                          <a:cs typeface="Times New Roman" panose="02020603050405020304" pitchFamily="18" charset="0"/>
                        </a:rPr>
                        <a:t> to Governor Eaton</a:t>
                      </a:r>
                      <a:r>
                        <a:rPr lang="en-US" sz="1800" b="1" dirty="0" smtClean="0">
                          <a:effectLst/>
                          <a:latin typeface="Times New Roman" panose="02020603050405020304" pitchFamily="18" charset="0"/>
                          <a:ea typeface="Calibri"/>
                          <a:cs typeface="Times New Roman" panose="02020603050405020304" pitchFamily="18" charset="0"/>
                        </a:rPr>
                        <a:t> </a:t>
                      </a:r>
                      <a:r>
                        <a:rPr lang="en-US" sz="1800" b="1" dirty="0">
                          <a:effectLst/>
                          <a:latin typeface="Times New Roman" panose="02020603050405020304" pitchFamily="18" charset="0"/>
                          <a:ea typeface="Calibri"/>
                          <a:cs typeface="Times New Roman" panose="02020603050405020304" pitchFamily="18" charset="0"/>
                        </a:rPr>
                        <a:t>of </a:t>
                      </a:r>
                      <a:r>
                        <a:rPr lang="en-US" sz="1800" b="1" dirty="0" smtClean="0">
                          <a:effectLst/>
                          <a:latin typeface="Times New Roman" panose="02020603050405020304" pitchFamily="18" charset="0"/>
                          <a:ea typeface="Calibri"/>
                          <a:cs typeface="Times New Roman" panose="02020603050405020304" pitchFamily="18" charset="0"/>
                        </a:rPr>
                        <a:t>the need for more land for</a:t>
                      </a:r>
                      <a:r>
                        <a:rPr lang="en-US" sz="1800" b="1" baseline="0" dirty="0" smtClean="0">
                          <a:effectLst/>
                          <a:latin typeface="Times New Roman" panose="02020603050405020304" pitchFamily="18" charset="0"/>
                          <a:ea typeface="Calibri"/>
                          <a:cs typeface="Times New Roman" panose="02020603050405020304" pitchFamily="18" charset="0"/>
                        </a:rPr>
                        <a:t> the tribe and the </a:t>
                      </a:r>
                      <a:r>
                        <a:rPr lang="en-US" sz="1800" b="1" dirty="0" smtClean="0">
                          <a:effectLst/>
                          <a:latin typeface="Times New Roman" panose="02020603050405020304" pitchFamily="18" charset="0"/>
                          <a:ea typeface="Calibri"/>
                          <a:cs typeface="Times New Roman" panose="02020603050405020304" pitchFamily="18" charset="0"/>
                        </a:rPr>
                        <a:t>destruction </a:t>
                      </a:r>
                      <a:r>
                        <a:rPr lang="en-US" sz="1800" b="1" dirty="0">
                          <a:effectLst/>
                          <a:latin typeface="Times New Roman" panose="02020603050405020304" pitchFamily="18" charset="0"/>
                          <a:ea typeface="Calibri"/>
                          <a:cs typeface="Times New Roman" panose="02020603050405020304" pitchFamily="18" charset="0"/>
                        </a:rPr>
                        <a:t>of </a:t>
                      </a:r>
                      <a:r>
                        <a:rPr lang="en-US" sz="1800" b="1" dirty="0" smtClean="0">
                          <a:effectLst/>
                          <a:latin typeface="Times New Roman" panose="02020603050405020304" pitchFamily="18" charset="0"/>
                          <a:ea typeface="Calibri"/>
                          <a:cs typeface="Times New Roman" panose="02020603050405020304" pitchFamily="18" charset="0"/>
                        </a:rPr>
                        <a:t>Quinnipiac cornfields </a:t>
                      </a:r>
                      <a:r>
                        <a:rPr lang="en-US" sz="1800" b="1" dirty="0">
                          <a:effectLst/>
                          <a:latin typeface="Times New Roman" panose="02020603050405020304" pitchFamily="18" charset="0"/>
                          <a:ea typeface="Calibri"/>
                          <a:cs typeface="Times New Roman" panose="02020603050405020304" pitchFamily="18" charset="0"/>
                        </a:rPr>
                        <a:t>by the English pigs, requesting construction of a fence. </a:t>
                      </a:r>
                    </a:p>
                    <a:p>
                      <a:pPr marL="0" marR="0">
                        <a:lnSpc>
                          <a:spcPct val="115000"/>
                        </a:lnSpc>
                        <a:spcBef>
                          <a:spcPts val="0"/>
                        </a:spcBef>
                        <a:spcAft>
                          <a:spcPts val="0"/>
                        </a:spcAft>
                      </a:pPr>
                      <a:r>
                        <a:rPr lang="en-US" sz="1800" b="1" dirty="0">
                          <a:effectLst/>
                          <a:latin typeface="Times New Roman" panose="02020603050405020304" pitchFamily="18" charset="0"/>
                          <a:ea typeface="Calibri"/>
                          <a:cs typeface="Times New Roman" panose="02020603050405020304" pitchFamily="18" charset="0"/>
                        </a:rPr>
                        <a:t>1655- Momaguin – requests additional land at Oyster Point to plant on as they did not have enough </a:t>
                      </a:r>
                      <a:r>
                        <a:rPr lang="en-US" sz="1800" b="1" dirty="0" smtClean="0">
                          <a:effectLst/>
                          <a:latin typeface="Times New Roman" panose="02020603050405020304" pitchFamily="18" charset="0"/>
                          <a:ea typeface="Calibri"/>
                          <a:cs typeface="Times New Roman" panose="02020603050405020304" pitchFamily="18" charset="0"/>
                        </a:rPr>
                        <a:t> land to </a:t>
                      </a:r>
                      <a:r>
                        <a:rPr lang="en-US" sz="1800" b="1" dirty="0">
                          <a:effectLst/>
                          <a:latin typeface="Times New Roman" panose="02020603050405020304" pitchFamily="18" charset="0"/>
                          <a:ea typeface="Calibri"/>
                          <a:cs typeface="Times New Roman" panose="02020603050405020304" pitchFamily="18" charset="0"/>
                        </a:rPr>
                        <a:t>meet their needs</a:t>
                      </a:r>
                      <a:r>
                        <a:rPr lang="en-US" sz="1800" b="1" dirty="0" smtClean="0">
                          <a:effectLst/>
                          <a:latin typeface="Times New Roman" panose="02020603050405020304" pitchFamily="18" charset="0"/>
                          <a:ea typeface="Calibri"/>
                          <a:cs typeface="Times New Roman" panose="02020603050405020304" pitchFamily="18" charset="0"/>
                        </a:rPr>
                        <a:t>.</a:t>
                      </a:r>
                    </a:p>
                    <a:p>
                      <a:pPr marL="0" marR="0">
                        <a:lnSpc>
                          <a:spcPct val="115000"/>
                        </a:lnSpc>
                        <a:spcBef>
                          <a:spcPts val="0"/>
                        </a:spcBef>
                        <a:spcAft>
                          <a:spcPts val="0"/>
                        </a:spcAft>
                      </a:pPr>
                      <a:r>
                        <a:rPr lang="en-US" sz="1800" b="1" dirty="0" smtClean="0">
                          <a:effectLst/>
                          <a:latin typeface="Times New Roman" panose="02020603050405020304" pitchFamily="18" charset="0"/>
                          <a:ea typeface="Calibri"/>
                          <a:cs typeface="Times New Roman" panose="02020603050405020304" pitchFamily="18" charset="0"/>
                        </a:rPr>
                        <a:t>1660- (p. 11) Sold a further tract of land</a:t>
                      </a:r>
                      <a:endParaRPr lang="en-US" sz="1800" b="1" dirty="0">
                        <a:effectLst/>
                        <a:latin typeface="Times New Roman" panose="02020603050405020304" pitchFamily="18" charset="0"/>
                        <a:ea typeface="Calibri"/>
                        <a:cs typeface="Times New Roman" panose="02020603050405020304" pitchFamily="18" charset="0"/>
                      </a:endParaRPr>
                    </a:p>
                    <a:p>
                      <a:pPr marL="0" marR="0">
                        <a:lnSpc>
                          <a:spcPct val="115000"/>
                        </a:lnSpc>
                        <a:spcBef>
                          <a:spcPts val="0"/>
                        </a:spcBef>
                        <a:spcAft>
                          <a:spcPts val="0"/>
                        </a:spcAft>
                      </a:pPr>
                      <a:r>
                        <a:rPr lang="en-US" sz="1800" b="1" dirty="0">
                          <a:effectLst/>
                          <a:latin typeface="Times New Roman" panose="02020603050405020304" pitchFamily="18" charset="0"/>
                          <a:ea typeface="Calibri"/>
                          <a:cs typeface="Times New Roman" panose="02020603050405020304" pitchFamily="18" charset="0"/>
                        </a:rPr>
                        <a:t> </a:t>
                      </a: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889123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426"/>
          <a:stretch/>
        </p:blipFill>
        <p:spPr bwMode="auto">
          <a:xfrm>
            <a:off x="990600" y="533400"/>
            <a:ext cx="6876698" cy="173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19200" y="2590800"/>
            <a:ext cx="4724400" cy="1446550"/>
          </a:xfrm>
          <a:prstGeom prst="rect">
            <a:avLst/>
          </a:prstGeom>
          <a:noFill/>
        </p:spPr>
        <p:txBody>
          <a:bodyPr wrap="square" rtlCol="0">
            <a:spAutoFit/>
          </a:bodyPr>
          <a:lstStyle/>
          <a:p>
            <a:r>
              <a:rPr lang="en-US" sz="4400" dirty="0" err="1" smtClean="0">
                <a:latin typeface="Arabic Typesetting" panose="03020402040406030203" pitchFamily="66" charset="-78"/>
                <a:cs typeface="Arabic Typesetting" panose="03020402040406030203" pitchFamily="66" charset="-78"/>
              </a:rPr>
              <a:t>Momauguin’s</a:t>
            </a:r>
            <a:r>
              <a:rPr lang="en-US" sz="4400" dirty="0" smtClean="0">
                <a:latin typeface="Arabic Typesetting" panose="03020402040406030203" pitchFamily="66" charset="-78"/>
                <a:cs typeface="Arabic Typesetting" panose="03020402040406030203" pitchFamily="66" charset="-78"/>
              </a:rPr>
              <a:t> mark on the 1638 deed</a:t>
            </a:r>
            <a:endParaRPr lang="en-US" sz="4400"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5777792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228600"/>
            <a:ext cx="6934200" cy="6309420"/>
          </a:xfrm>
          <a:prstGeom prst="rect">
            <a:avLst/>
          </a:prstGeom>
          <a:noFill/>
        </p:spPr>
        <p:txBody>
          <a:bodyPr wrap="square" rtlCol="0">
            <a:spAutoFit/>
          </a:bodyPr>
          <a:lstStyle/>
          <a:p>
            <a:pPr algn="ctr"/>
            <a:r>
              <a:rPr lang="en-US" sz="4400" dirty="0" err="1" smtClean="0">
                <a:latin typeface="Castellar" panose="020A0402060406010301" pitchFamily="18" charset="0"/>
              </a:rPr>
              <a:t>Foxon</a:t>
            </a:r>
            <a:endParaRPr lang="en-US" sz="4400" dirty="0" smtClean="0">
              <a:latin typeface="Castellar" panose="020A0402060406010301" pitchFamily="18" charset="0"/>
            </a:endParaRPr>
          </a:p>
          <a:p>
            <a:endParaRPr lang="en-US" sz="2000" dirty="0" smtClean="0">
              <a:latin typeface="Castellar" panose="020A0402060406010301" pitchFamily="18" charset="0"/>
            </a:endParaRPr>
          </a:p>
          <a:p>
            <a:r>
              <a:rPr lang="en-US" sz="2000" dirty="0" smtClean="0">
                <a:latin typeface="Castellar" panose="020A0402060406010301" pitchFamily="18" charset="0"/>
              </a:rPr>
              <a:t>No </a:t>
            </a:r>
            <a:r>
              <a:rPr lang="en-US" sz="2000" dirty="0">
                <a:latin typeface="Castellar" panose="020A0402060406010301" pitchFamily="18" charset="0"/>
              </a:rPr>
              <a:t>record of his birth</a:t>
            </a:r>
          </a:p>
          <a:p>
            <a:endParaRPr lang="en-US" sz="2000" dirty="0" smtClean="0">
              <a:latin typeface="Castellar" panose="020A0402060406010301" pitchFamily="18" charset="0"/>
            </a:endParaRPr>
          </a:p>
          <a:p>
            <a:r>
              <a:rPr lang="en-US" sz="2000" dirty="0">
                <a:latin typeface="Castellar" panose="020A0402060406010301" pitchFamily="18" charset="0"/>
              </a:rPr>
              <a:t> </a:t>
            </a:r>
            <a:r>
              <a:rPr lang="en-US" sz="2000" dirty="0" smtClean="0">
                <a:latin typeface="Castellar" panose="020A0402060406010301" pitchFamily="18" charset="0"/>
              </a:rPr>
              <a:t>Foxon was of a band of Podunk linked by marriage and politics to the Mohegan. (Menta p. 124)</a:t>
            </a:r>
            <a:endParaRPr lang="en-US" sz="2000" dirty="0">
              <a:latin typeface="Castellar" panose="020A0402060406010301" pitchFamily="18" charset="0"/>
            </a:endParaRPr>
          </a:p>
          <a:p>
            <a:endParaRPr lang="en-US" sz="2000" dirty="0" smtClean="0">
              <a:latin typeface="Castellar" panose="020A0402060406010301" pitchFamily="18" charset="0"/>
            </a:endParaRPr>
          </a:p>
          <a:p>
            <a:pPr lvl="0"/>
            <a:r>
              <a:rPr lang="en-US" sz="2000" dirty="0">
                <a:latin typeface="Castellar" panose="020A0402060406010301" pitchFamily="18" charset="0"/>
                <a:ea typeface="Calibri"/>
                <a:cs typeface="Times New Roman" panose="02020603050405020304" pitchFamily="18" charset="0"/>
              </a:rPr>
              <a:t>Signed deed for a tract of land in Windsor in 1636</a:t>
            </a:r>
          </a:p>
          <a:p>
            <a:endParaRPr lang="en-US" sz="2000" dirty="0">
              <a:latin typeface="Castellar" panose="020A0402060406010301" pitchFamily="18" charset="0"/>
            </a:endParaRPr>
          </a:p>
          <a:p>
            <a:r>
              <a:rPr lang="en-US" sz="2000" dirty="0" smtClean="0">
                <a:latin typeface="Castellar" panose="020A0402060406010301" pitchFamily="18" charset="0"/>
              </a:rPr>
              <a:t>joined up with the Sachem of the </a:t>
            </a:r>
            <a:r>
              <a:rPr lang="en-US" sz="2000" dirty="0" err="1" smtClean="0">
                <a:latin typeface="Castellar" panose="020A0402060406010301" pitchFamily="18" charset="0"/>
              </a:rPr>
              <a:t>Mohegans</a:t>
            </a:r>
            <a:r>
              <a:rPr lang="en-US" sz="2000" dirty="0" smtClean="0">
                <a:latin typeface="Castellar" panose="020A0402060406010301" pitchFamily="18" charset="0"/>
              </a:rPr>
              <a:t>; the notorious </a:t>
            </a:r>
            <a:r>
              <a:rPr lang="en-US" sz="2000" dirty="0" err="1" smtClean="0">
                <a:latin typeface="Castellar" panose="020A0402060406010301" pitchFamily="18" charset="0"/>
              </a:rPr>
              <a:t>Uncus</a:t>
            </a:r>
            <a:r>
              <a:rPr lang="en-US" sz="2000" dirty="0" smtClean="0">
                <a:latin typeface="Castellar" panose="020A0402060406010301" pitchFamily="18" charset="0"/>
              </a:rPr>
              <a:t> and most of what we know of him comes from court records of </a:t>
            </a:r>
            <a:r>
              <a:rPr lang="en-US" sz="2000" dirty="0" err="1" smtClean="0">
                <a:latin typeface="Castellar" panose="020A0402060406010301" pitchFamily="18" charset="0"/>
              </a:rPr>
              <a:t>Foxon</a:t>
            </a:r>
            <a:r>
              <a:rPr lang="en-US" sz="2000" dirty="0" smtClean="0">
                <a:latin typeface="Castellar" panose="020A0402060406010301" pitchFamily="18" charset="0"/>
              </a:rPr>
              <a:t> serving as Uncas’ “defense attorney”</a:t>
            </a:r>
          </a:p>
          <a:p>
            <a:endParaRPr lang="en-US" sz="2000" dirty="0">
              <a:latin typeface="Castellar" panose="020A0402060406010301" pitchFamily="18" charset="0"/>
            </a:endParaRPr>
          </a:p>
          <a:p>
            <a:r>
              <a:rPr lang="en-US" sz="2000" dirty="0" smtClean="0">
                <a:latin typeface="Castellar" panose="020A0402060406010301" pitchFamily="18" charset="0"/>
              </a:rPr>
              <a:t>In the mid 1600s he had a wigwam in East Haven on what is now Hunt Lane</a:t>
            </a:r>
            <a:endParaRPr lang="en-US" sz="2000" dirty="0">
              <a:latin typeface="Castellar" panose="020A0402060406010301" pitchFamily="18"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2057400" cy="342900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54749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8610600" cy="1569660"/>
          </a:xfrm>
          <a:prstGeom prst="rect">
            <a:avLst/>
          </a:prstGeom>
        </p:spPr>
        <p:txBody>
          <a:bodyPr wrap="square">
            <a:spAutoFit/>
          </a:bodyPr>
          <a:lstStyle/>
          <a:p>
            <a:r>
              <a:rPr lang="en-US" sz="1600" dirty="0">
                <a:latin typeface="Castellar" panose="020A0402060406010301" pitchFamily="18" charset="0"/>
              </a:rPr>
              <a:t>“The reservation of </a:t>
            </a:r>
            <a:r>
              <a:rPr lang="en-US" sz="1600" dirty="0" err="1">
                <a:latin typeface="Castellar" panose="020A0402060406010301" pitchFamily="18" charset="0"/>
              </a:rPr>
              <a:t>Foxon’s</a:t>
            </a:r>
            <a:r>
              <a:rPr lang="en-US" sz="1600" dirty="0">
                <a:latin typeface="Castellar" panose="020A0402060406010301" pitchFamily="18" charset="0"/>
              </a:rPr>
              <a:t> group and his wigwam (then spelled “</a:t>
            </a:r>
            <a:r>
              <a:rPr lang="en-US" sz="1600" dirty="0" err="1">
                <a:latin typeface="Castellar" panose="020A0402060406010301" pitchFamily="18" charset="0"/>
              </a:rPr>
              <a:t>Weekwam</a:t>
            </a:r>
            <a:r>
              <a:rPr lang="en-US" sz="1600" dirty="0">
                <a:latin typeface="Castellar" panose="020A0402060406010301" pitchFamily="18" charset="0"/>
              </a:rPr>
              <a:t>” ) was on the plains near the river swamps and the foot of the Great Pond Rock. The reservation ran from the present shopping center, where John Howe’s farm used to be on North High Street to the area now occupied by Our Lady of Pompeii church, both sides of Route 80”  </a:t>
            </a:r>
            <a:r>
              <a:rPr lang="en-US" sz="1600" dirty="0" err="1">
                <a:latin typeface="Times New Roman" panose="02020603050405020304" pitchFamily="18" charset="0"/>
                <a:cs typeface="Times New Roman" panose="02020603050405020304" pitchFamily="18" charset="0"/>
              </a:rPr>
              <a:t>Clif</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Nitchke</a:t>
            </a:r>
            <a:r>
              <a:rPr lang="en-US" sz="1600" dirty="0">
                <a:latin typeface="Times New Roman" panose="02020603050405020304" pitchFamily="18" charset="0"/>
                <a:cs typeface="Times New Roman" panose="02020603050405020304" pitchFamily="18" charset="0"/>
              </a:rPr>
              <a:t>  </a:t>
            </a:r>
            <a:r>
              <a:rPr lang="en-US" sz="1600" i="1" dirty="0">
                <a:latin typeface="Times New Roman" panose="02020603050405020304" pitchFamily="18" charset="0"/>
                <a:cs typeface="Times New Roman" panose="02020603050405020304" pitchFamily="18" charset="0"/>
              </a:rPr>
              <a:t>“Locals got along well…</a:t>
            </a:r>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658" t="27648" r="20908" b="14909"/>
          <a:stretch/>
        </p:blipFill>
        <p:spPr bwMode="auto">
          <a:xfrm>
            <a:off x="533400" y="1541951"/>
            <a:ext cx="6629400" cy="5227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676400" y="1905000"/>
            <a:ext cx="1828800" cy="3657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4908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taff\Desktop\Wilberscan 5.jpg"/>
          <p:cNvPicPr>
            <a:picLocks noChangeAspect="1" noChangeArrowheads="1"/>
          </p:cNvPicPr>
          <p:nvPr/>
        </p:nvPicPr>
        <p:blipFill rotWithShape="1">
          <a:blip r:embed="rId2">
            <a:extLst>
              <a:ext uri="{28A0092B-C50C-407E-A947-70E740481C1C}">
                <a14:useLocalDpi xmlns:a14="http://schemas.microsoft.com/office/drawing/2010/main" val="0"/>
              </a:ext>
            </a:extLst>
          </a:blip>
          <a:srcRect l="11351" t="12718" r="56297" b="63692"/>
          <a:stretch/>
        </p:blipFill>
        <p:spPr bwMode="auto">
          <a:xfrm>
            <a:off x="46892" y="3175381"/>
            <a:ext cx="3686908" cy="369724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381000"/>
            <a:ext cx="8991600" cy="5693866"/>
          </a:xfrm>
          <a:prstGeom prst="rect">
            <a:avLst/>
          </a:prstGeom>
          <a:noFill/>
          <a:ln>
            <a:solidFill>
              <a:srgbClr val="996633"/>
            </a:solidFill>
          </a:ln>
        </p:spPr>
        <p:txBody>
          <a:bodyPr wrap="square" rtlCol="0">
            <a:spAutoFit/>
          </a:bodyPr>
          <a:lstStyle/>
          <a:p>
            <a:pPr marL="342900" indent="-342900">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The first and most crucial treaty between the Quinnipiacs and the English was signed November 24</a:t>
            </a:r>
            <a:r>
              <a:rPr lang="en-US" sz="2800" baseline="30000" dirty="0" smtClean="0">
                <a:latin typeface="Times New Roman" panose="02020603050405020304" pitchFamily="18" charset="0"/>
                <a:cs typeface="Times New Roman" panose="02020603050405020304" pitchFamily="18" charset="0"/>
              </a:rPr>
              <a:t>th</a:t>
            </a:r>
            <a:r>
              <a:rPr lang="en-US" sz="2800" dirty="0" smtClean="0">
                <a:latin typeface="Times New Roman" panose="02020603050405020304" pitchFamily="18" charset="0"/>
                <a:cs typeface="Times New Roman" panose="02020603050405020304" pitchFamily="18" charset="0"/>
              </a:rPr>
              <a:t> 1638 with the Reverend John Davenport and </a:t>
            </a:r>
            <a:r>
              <a:rPr lang="en-US" sz="2800" dirty="0" err="1" smtClean="0">
                <a:latin typeface="Times New Roman" panose="02020603050405020304" pitchFamily="18" charset="0"/>
                <a:cs typeface="Times New Roman" panose="02020603050405020304" pitchFamily="18" charset="0"/>
              </a:rPr>
              <a:t>Theophilus</a:t>
            </a:r>
            <a:r>
              <a:rPr lang="en-US" sz="2800" dirty="0" smtClean="0">
                <a:latin typeface="Times New Roman" panose="02020603050405020304" pitchFamily="18" charset="0"/>
                <a:cs typeface="Times New Roman" panose="02020603050405020304" pitchFamily="18" charset="0"/>
              </a:rPr>
              <a:t> Eaton.  </a:t>
            </a:r>
          </a:p>
          <a:p>
            <a:pPr marL="342900" indent="-3429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Momauguin…accompanied by his counselors Sugcogisin, Carroughood and Wesacucke his sister Shaumpishuh…his uncle Qussuckquansh, Sachem of Totoket and 47 warriors – journeyed to town to meet Reverend John Davenport and Governor Eaton who led the English colonists. </a:t>
            </a:r>
            <a:r>
              <a:rPr lang="en-US" sz="1400" dirty="0" smtClean="0">
                <a:latin typeface="Times New Roman" panose="02020603050405020304" pitchFamily="18" charset="0"/>
                <a:cs typeface="Times New Roman" panose="02020603050405020304" pitchFamily="18" charset="0"/>
              </a:rPr>
              <a:t>(Menta p. 85) </a:t>
            </a:r>
          </a:p>
          <a:p>
            <a:pPr marL="342900" indent="-3429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The Quinnipiac sachems then addressed what was for them the main issue- their desire for English military protection from their Indian enemies.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90379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29662207"/>
              </p:ext>
            </p:extLst>
          </p:nvPr>
        </p:nvGraphicFramePr>
        <p:xfrm>
          <a:off x="152400" y="365277"/>
          <a:ext cx="8839200" cy="5608320"/>
        </p:xfrm>
        <a:graphic>
          <a:graphicData uri="http://schemas.openxmlformats.org/drawingml/2006/table">
            <a:tbl>
              <a:tblPr firstRow="1" firstCol="1" bandRow="1"/>
              <a:tblGrid>
                <a:gridCol w="3733800"/>
                <a:gridCol w="5105400"/>
              </a:tblGrid>
              <a:tr h="181917">
                <a:tc>
                  <a:txBody>
                    <a:bodyPr/>
                    <a:lstStyle/>
                    <a:p>
                      <a:pPr marL="0" marR="0">
                        <a:lnSpc>
                          <a:spcPct val="115000"/>
                        </a:lnSpc>
                        <a:spcBef>
                          <a:spcPts val="0"/>
                        </a:spcBef>
                        <a:spcAft>
                          <a:spcPts val="0"/>
                        </a:spcAft>
                      </a:pPr>
                      <a:r>
                        <a:rPr lang="en-US" sz="2000" b="1" dirty="0">
                          <a:effectLst/>
                          <a:latin typeface="Times New Roman" panose="02020603050405020304" pitchFamily="18" charset="0"/>
                          <a:ea typeface="Calibri"/>
                          <a:cs typeface="Times New Roman" panose="02020603050405020304" pitchFamily="18" charset="0"/>
                        </a:rPr>
                        <a:t>Who was </a:t>
                      </a:r>
                      <a:r>
                        <a:rPr lang="en-US" sz="2000" b="1" dirty="0" err="1" smtClean="0">
                          <a:effectLst/>
                          <a:latin typeface="Times New Roman" panose="02020603050405020304" pitchFamily="18" charset="0"/>
                          <a:ea typeface="Calibri"/>
                          <a:cs typeface="Times New Roman" panose="02020603050405020304" pitchFamily="18" charset="0"/>
                        </a:rPr>
                        <a:t>Foxon</a:t>
                      </a:r>
                      <a:r>
                        <a:rPr lang="en-US" sz="2000" b="1" dirty="0" smtClean="0">
                          <a:effectLst/>
                          <a:latin typeface="Times New Roman" panose="02020603050405020304" pitchFamily="18" charset="0"/>
                          <a:ea typeface="Calibri"/>
                          <a:cs typeface="Times New Roman" panose="02020603050405020304" pitchFamily="18" charset="0"/>
                        </a:rPr>
                        <a:t>?</a:t>
                      </a:r>
                      <a:endParaRPr lang="en-US" sz="20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a:effectLst/>
                          <a:latin typeface="Times New Roman" panose="02020603050405020304" pitchFamily="18" charset="0"/>
                          <a:ea typeface="Calibri"/>
                          <a:cs typeface="Times New Roman" panose="02020603050405020304" pitchFamily="18" charset="0"/>
                        </a:rPr>
                        <a:t>How we can know this</a:t>
                      </a: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917">
                <a:tc>
                  <a:txBody>
                    <a:bodyPr/>
                    <a:lstStyle/>
                    <a:p>
                      <a:pPr marL="0" marR="0">
                        <a:lnSpc>
                          <a:spcPct val="115000"/>
                        </a:lnSpc>
                        <a:spcBef>
                          <a:spcPts val="0"/>
                        </a:spcBef>
                        <a:spcAft>
                          <a:spcPts val="0"/>
                        </a:spcAft>
                      </a:pPr>
                      <a:r>
                        <a:rPr lang="en-US" sz="2000" b="1" dirty="0" smtClean="0">
                          <a:effectLst/>
                          <a:latin typeface="Times New Roman" panose="02020603050405020304" pitchFamily="18" charset="0"/>
                          <a:ea typeface="Calibri"/>
                          <a:cs typeface="Times New Roman" panose="02020603050405020304" pitchFamily="18" charset="0"/>
                        </a:rPr>
                        <a:t>1630s became</a:t>
                      </a:r>
                      <a:r>
                        <a:rPr lang="en-US" sz="2000" b="1" baseline="0" dirty="0" smtClean="0">
                          <a:effectLst/>
                          <a:latin typeface="Times New Roman" panose="02020603050405020304" pitchFamily="18" charset="0"/>
                          <a:ea typeface="Calibri"/>
                          <a:cs typeface="Times New Roman" panose="02020603050405020304" pitchFamily="18" charset="0"/>
                        </a:rPr>
                        <a:t> a </a:t>
                      </a:r>
                      <a:r>
                        <a:rPr lang="en-US" sz="2000" b="1" baseline="0" dirty="0" err="1" smtClean="0">
                          <a:effectLst/>
                          <a:latin typeface="Times New Roman" panose="02020603050405020304" pitchFamily="18" charset="0"/>
                          <a:ea typeface="Calibri"/>
                          <a:cs typeface="Times New Roman" panose="02020603050405020304" pitchFamily="18" charset="0"/>
                        </a:rPr>
                        <a:t>sagamore</a:t>
                      </a:r>
                      <a:r>
                        <a:rPr lang="en-US" sz="2000" b="1" baseline="0" dirty="0" smtClean="0">
                          <a:effectLst/>
                          <a:latin typeface="Times New Roman" panose="02020603050405020304" pitchFamily="18" charset="0"/>
                          <a:ea typeface="Calibri"/>
                          <a:cs typeface="Times New Roman" panose="02020603050405020304" pitchFamily="18" charset="0"/>
                        </a:rPr>
                        <a:t> – a man of status and reputation and allied with the powerful Sachem Uncas </a:t>
                      </a:r>
                      <a:endParaRPr lang="en-US" sz="20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smtClean="0">
                          <a:effectLst/>
                          <a:latin typeface="Times New Roman" panose="02020603050405020304" pitchFamily="18" charset="0"/>
                          <a:ea typeface="Calibri"/>
                          <a:cs typeface="Times New Roman" panose="02020603050405020304" pitchFamily="18" charset="0"/>
                        </a:rPr>
                        <a:t>Deb Townshend Article quoting records</a:t>
                      </a:r>
                      <a:endParaRPr lang="en-US" sz="20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4759">
                <a:tc>
                  <a:txBody>
                    <a:bodyPr/>
                    <a:lstStyle/>
                    <a:p>
                      <a:pPr marL="0" marR="0" lvl="0" indent="0">
                        <a:lnSpc>
                          <a:spcPct val="115000"/>
                        </a:lnSpc>
                        <a:spcBef>
                          <a:spcPts val="0"/>
                        </a:spcBef>
                        <a:spcAft>
                          <a:spcPts val="0"/>
                        </a:spcAft>
                        <a:buFont typeface="+mj-lt"/>
                        <a:buNone/>
                        <a:tabLst>
                          <a:tab pos="457200" algn="l"/>
                        </a:tabLst>
                      </a:pPr>
                      <a:r>
                        <a:rPr lang="en-US" sz="2000" b="1" dirty="0" smtClean="0">
                          <a:effectLst/>
                          <a:latin typeface="Times New Roman" panose="02020603050405020304" pitchFamily="18" charset="0"/>
                          <a:ea typeface="Calibri"/>
                          <a:cs typeface="Times New Roman" panose="02020603050405020304" pitchFamily="18" charset="0"/>
                        </a:rPr>
                        <a:t>Intelligent </a:t>
                      </a:r>
                      <a:endParaRPr lang="en-US" sz="20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smtClean="0">
                          <a:effectLst/>
                          <a:latin typeface="Times New Roman" panose="02020603050405020304" pitchFamily="18" charset="0"/>
                          <a:ea typeface="Calibri"/>
                          <a:cs typeface="Times New Roman" panose="02020603050405020304" pitchFamily="18" charset="0"/>
                        </a:rPr>
                        <a:t>John Eliot</a:t>
                      </a:r>
                      <a:r>
                        <a:rPr lang="en-US" sz="2000" b="1" baseline="0" dirty="0" smtClean="0">
                          <a:effectLst/>
                          <a:latin typeface="Times New Roman" panose="02020603050405020304" pitchFamily="18" charset="0"/>
                          <a:ea typeface="Calibri"/>
                          <a:cs typeface="Times New Roman" panose="02020603050405020304" pitchFamily="18" charset="0"/>
                        </a:rPr>
                        <a:t>, apostle to the Indians said that Foxon reputation was that of “a crafty, plausible councilor who was considered even among the Massachusetts tribes as the wisest Indian in the  country” </a:t>
                      </a:r>
                      <a:endParaRPr lang="en-US" sz="20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853">
                <a:tc>
                  <a:txBody>
                    <a:bodyPr/>
                    <a:lstStyle/>
                    <a:p>
                      <a:pPr marL="342900" marR="0" lvl="0" indent="-342900">
                        <a:lnSpc>
                          <a:spcPct val="115000"/>
                        </a:lnSpc>
                        <a:spcBef>
                          <a:spcPts val="0"/>
                        </a:spcBef>
                        <a:spcAft>
                          <a:spcPts val="0"/>
                        </a:spcAft>
                        <a:tabLst>
                          <a:tab pos="457200" algn="l"/>
                        </a:tabLst>
                      </a:pPr>
                      <a:r>
                        <a:rPr lang="en-US" sz="2000" b="1" dirty="0" smtClean="0">
                          <a:effectLst/>
                          <a:latin typeface="Times New Roman" panose="02020603050405020304" pitchFamily="18" charset="0"/>
                          <a:ea typeface="Calibri"/>
                          <a:cs typeface="Times New Roman" panose="02020603050405020304" pitchFamily="18" charset="0"/>
                        </a:rPr>
                        <a:t>Persuasive</a:t>
                      </a:r>
                      <a:endParaRPr lang="en-US" sz="20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2000" b="1" dirty="0" smtClean="0">
                          <a:effectLst/>
                          <a:latin typeface="Times New Roman" panose="02020603050405020304" pitchFamily="18" charset="0"/>
                          <a:ea typeface="Calibri"/>
                          <a:cs typeface="Times New Roman" panose="02020603050405020304" pitchFamily="18" charset="0"/>
                        </a:rPr>
                        <a:t>“Great  powers of conciliatory persuasion’ – Phyllis Flood</a:t>
                      </a:r>
                      <a:r>
                        <a:rPr lang="en-US" sz="2000" b="1" baseline="0" dirty="0" smtClean="0">
                          <a:effectLst/>
                          <a:latin typeface="Times New Roman" panose="02020603050405020304" pitchFamily="18" charset="0"/>
                          <a:ea typeface="Calibri"/>
                          <a:cs typeface="Times New Roman" panose="02020603050405020304" pitchFamily="18" charset="0"/>
                        </a:rPr>
                        <a:t> article on Foxon </a:t>
                      </a:r>
                      <a:endParaRPr lang="en-US" sz="2000" b="1" dirty="0" smtClean="0">
                        <a:effectLst/>
                        <a:latin typeface="Times New Roman" panose="02020603050405020304" pitchFamily="18" charset="0"/>
                        <a:ea typeface="Calibri"/>
                        <a:cs typeface="Times New Roman" panose="02020603050405020304" pitchFamily="18" charset="0"/>
                      </a:endParaRPr>
                    </a:p>
                    <a:p>
                      <a:pPr marL="0" marR="0">
                        <a:lnSpc>
                          <a:spcPct val="115000"/>
                        </a:lnSpc>
                        <a:spcBef>
                          <a:spcPts val="0"/>
                        </a:spcBef>
                        <a:spcAft>
                          <a:spcPts val="0"/>
                        </a:spcAft>
                      </a:pPr>
                      <a:endParaRPr lang="en-US" sz="20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366">
                <a:tc>
                  <a:txBody>
                    <a:bodyPr/>
                    <a:lstStyle/>
                    <a:p>
                      <a:pPr marL="342900" marR="0" lvl="0" indent="-342900">
                        <a:lnSpc>
                          <a:spcPct val="115000"/>
                        </a:lnSpc>
                        <a:spcBef>
                          <a:spcPts val="0"/>
                        </a:spcBef>
                        <a:spcAft>
                          <a:spcPts val="0"/>
                        </a:spcAft>
                        <a:tabLst>
                          <a:tab pos="457200" algn="l"/>
                        </a:tabLst>
                      </a:pPr>
                      <a:r>
                        <a:rPr lang="en-US" sz="2000" b="1" dirty="0" smtClean="0">
                          <a:effectLst/>
                          <a:latin typeface="Times New Roman" panose="02020603050405020304" pitchFamily="18" charset="0"/>
                          <a:ea typeface="Calibri"/>
                          <a:cs typeface="Times New Roman" panose="02020603050405020304" pitchFamily="18" charset="0"/>
                        </a:rPr>
                        <a:t>Powerful and influential – 1650 set up a wigwam on the Farm</a:t>
                      </a:r>
                      <a:r>
                        <a:rPr lang="en-US" sz="2000" b="1" baseline="0" dirty="0" smtClean="0">
                          <a:effectLst/>
                          <a:latin typeface="Times New Roman" panose="02020603050405020304" pitchFamily="18" charset="0"/>
                          <a:ea typeface="Calibri"/>
                          <a:cs typeface="Times New Roman" panose="02020603050405020304" pitchFamily="18" charset="0"/>
                        </a:rPr>
                        <a:t> River </a:t>
                      </a:r>
                      <a:endParaRPr lang="en-US" sz="20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smtClean="0">
                          <a:effectLst/>
                          <a:latin typeface="Times New Roman" panose="02020603050405020304" pitchFamily="18" charset="0"/>
                          <a:ea typeface="Calibri"/>
                          <a:cs typeface="Times New Roman" panose="02020603050405020304" pitchFamily="18" charset="0"/>
                        </a:rPr>
                        <a:t>This showed how far the influence of </a:t>
                      </a:r>
                      <a:r>
                        <a:rPr lang="en-US" sz="2000" b="1" dirty="0" err="1" smtClean="0">
                          <a:effectLst/>
                          <a:latin typeface="Times New Roman" panose="02020603050405020304" pitchFamily="18" charset="0"/>
                          <a:ea typeface="Calibri"/>
                          <a:cs typeface="Times New Roman" panose="02020603050405020304" pitchFamily="18" charset="0"/>
                        </a:rPr>
                        <a:t>Uncus</a:t>
                      </a:r>
                      <a:r>
                        <a:rPr lang="en-US" sz="2000" b="1" dirty="0" smtClean="0">
                          <a:effectLst/>
                          <a:latin typeface="Times New Roman" panose="02020603050405020304" pitchFamily="18" charset="0"/>
                          <a:ea typeface="Calibri"/>
                          <a:cs typeface="Times New Roman" panose="02020603050405020304" pitchFamily="18" charset="0"/>
                        </a:rPr>
                        <a:t> and by association Foxon</a:t>
                      </a:r>
                      <a:r>
                        <a:rPr lang="en-US" sz="2000" b="1" baseline="0" dirty="0" smtClean="0">
                          <a:effectLst/>
                          <a:latin typeface="Times New Roman" panose="02020603050405020304" pitchFamily="18" charset="0"/>
                          <a:ea typeface="Calibri"/>
                          <a:cs typeface="Times New Roman" panose="02020603050405020304" pitchFamily="18" charset="0"/>
                        </a:rPr>
                        <a:t> reached (Menta p. 124)</a:t>
                      </a:r>
                      <a:endParaRPr lang="en-US" sz="20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927956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1" y="324729"/>
            <a:ext cx="8534400" cy="5909310"/>
          </a:xfrm>
          <a:prstGeom prst="rect">
            <a:avLst/>
          </a:prstGeom>
          <a:noFill/>
        </p:spPr>
        <p:txBody>
          <a:bodyPr wrap="square" rtlCol="0">
            <a:spAutoFit/>
          </a:bodyPr>
          <a:lstStyle/>
          <a:p>
            <a:r>
              <a:rPr lang="en-US" sz="2000" dirty="0" smtClean="0">
                <a:latin typeface="Castellar" panose="020A0402060406010301" pitchFamily="18" charset="0"/>
              </a:rPr>
              <a:t>Montowese</a:t>
            </a:r>
          </a:p>
          <a:p>
            <a:endParaRPr lang="en-US" sz="2000" dirty="0">
              <a:latin typeface="Castellar" panose="020A0402060406010301" pitchFamily="18" charset="0"/>
            </a:endParaRPr>
          </a:p>
          <a:p>
            <a:r>
              <a:rPr lang="en-US" sz="2000" dirty="0" smtClean="0">
                <a:latin typeface="Castellar" panose="020A0402060406010301" pitchFamily="18" charset="0"/>
              </a:rPr>
              <a:t>A sachem in  1638 his band consisted of only ten men and  “many squaws” Menta p. 18</a:t>
            </a:r>
          </a:p>
          <a:p>
            <a:r>
              <a:rPr lang="en-US" sz="2000" dirty="0" smtClean="0">
                <a:latin typeface="Castellar" panose="020A0402060406010301" pitchFamily="18" charset="0"/>
              </a:rPr>
              <a:t>Though he deeded his land to </a:t>
            </a:r>
            <a:r>
              <a:rPr lang="en-US" sz="2000" dirty="0" err="1" smtClean="0">
                <a:latin typeface="Castellar" panose="020A0402060406010301" pitchFamily="18" charset="0"/>
              </a:rPr>
              <a:t>th</a:t>
            </a:r>
            <a:endParaRPr lang="en-US" sz="2000" dirty="0" smtClean="0">
              <a:latin typeface="Castellar" panose="020A0402060406010301" pitchFamily="18" charset="0"/>
            </a:endParaRPr>
          </a:p>
          <a:p>
            <a:endParaRPr lang="en-US" sz="2000" dirty="0">
              <a:latin typeface="Castellar" panose="020A0402060406010301" pitchFamily="18" charset="0"/>
            </a:endParaRPr>
          </a:p>
          <a:p>
            <a:r>
              <a:rPr lang="en-US" sz="2000" dirty="0" smtClean="0">
                <a:latin typeface="Castellar" panose="020A0402060406010301" pitchFamily="18" charset="0"/>
              </a:rPr>
              <a:t>Concluded a sale of land with John Davenport and </a:t>
            </a:r>
            <a:r>
              <a:rPr lang="en-US" sz="2000" dirty="0" err="1" smtClean="0">
                <a:latin typeface="Castellar" panose="020A0402060406010301" pitchFamily="18" charset="0"/>
              </a:rPr>
              <a:t>Theopilus</a:t>
            </a:r>
            <a:r>
              <a:rPr lang="en-US" sz="2000" dirty="0" smtClean="0">
                <a:latin typeface="Castellar" panose="020A0402060406010301" pitchFamily="18" charset="0"/>
              </a:rPr>
              <a:t> Eaton in 1638 but reserved a small tract of land along the Quinnipiac River  for his band. The exact location or even the size of </a:t>
            </a:r>
            <a:r>
              <a:rPr lang="en-US" sz="2000" dirty="0" err="1" smtClean="0">
                <a:latin typeface="Castellar" panose="020A0402060406010301" pitchFamily="18" charset="0"/>
              </a:rPr>
              <a:t>Montowes’s</a:t>
            </a:r>
            <a:r>
              <a:rPr lang="en-US" sz="2000" dirty="0" smtClean="0">
                <a:latin typeface="Castellar" panose="020A0402060406010301" pitchFamily="18" charset="0"/>
              </a:rPr>
              <a:t> reservation is not known, but it seems to have been in the vicinity of the present New Haven – North Haven line.  P. 89</a:t>
            </a:r>
          </a:p>
          <a:p>
            <a:endParaRPr lang="en-US" sz="2000" dirty="0" smtClean="0">
              <a:latin typeface="Castellar" panose="020A0402060406010301" pitchFamily="18" charset="0"/>
            </a:endParaRPr>
          </a:p>
          <a:p>
            <a:r>
              <a:rPr lang="en-US" sz="2000" dirty="0" smtClean="0">
                <a:latin typeface="Castellar" panose="020A0402060406010301" pitchFamily="18" charset="0"/>
              </a:rPr>
              <a:t>1638 – even as the fur trade decline Montowese insisted on his right to trap beaver (Menta p 66) along the Quinnipiac River and the interior regions of North Haven</a:t>
            </a:r>
          </a:p>
          <a:p>
            <a:endParaRPr lang="en-US" dirty="0"/>
          </a:p>
        </p:txBody>
      </p:sp>
    </p:spTree>
    <p:extLst>
      <p:ext uri="{BB962C8B-B14F-4D97-AF65-F5344CB8AC3E}">
        <p14:creationId xmlns:p14="http://schemas.microsoft.com/office/powerpoint/2010/main" val="15501145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1" y="228600"/>
            <a:ext cx="6934200" cy="6740307"/>
          </a:xfrm>
          <a:prstGeom prst="rect">
            <a:avLst/>
          </a:prstGeom>
          <a:noFill/>
        </p:spPr>
        <p:txBody>
          <a:bodyPr wrap="square" rtlCol="0">
            <a:spAutoFit/>
          </a:bodyPr>
          <a:lstStyle/>
          <a:p>
            <a:r>
              <a:rPr lang="en-US" dirty="0">
                <a:latin typeface="Castellar" panose="020A0402060406010301" pitchFamily="18" charset="0"/>
              </a:rPr>
              <a:t>Died between 1660 and 1680 (Menta p 130)</a:t>
            </a:r>
          </a:p>
          <a:p>
            <a:endParaRPr lang="en-US" dirty="0">
              <a:latin typeface="Castellar" panose="020A0402060406010301" pitchFamily="18" charset="0"/>
            </a:endParaRPr>
          </a:p>
          <a:p>
            <a:r>
              <a:rPr lang="en-US" dirty="0">
                <a:latin typeface="Castellar" panose="020A0402060406010301" pitchFamily="18" charset="0"/>
              </a:rPr>
              <a:t>Was the son of </a:t>
            </a:r>
            <a:r>
              <a:rPr lang="en-US" dirty="0" err="1">
                <a:latin typeface="Castellar" panose="020A0402060406010301" pitchFamily="18" charset="0"/>
              </a:rPr>
              <a:t>Sowheage</a:t>
            </a:r>
            <a:r>
              <a:rPr lang="en-US" dirty="0">
                <a:latin typeface="Castellar" panose="020A0402060406010301" pitchFamily="18" charset="0"/>
              </a:rPr>
              <a:t>, the leading sachem of the </a:t>
            </a:r>
            <a:r>
              <a:rPr lang="en-US" dirty="0" err="1">
                <a:latin typeface="Castellar" panose="020A0402060406010301" pitchFamily="18" charset="0"/>
              </a:rPr>
              <a:t>Wangunk</a:t>
            </a:r>
            <a:r>
              <a:rPr lang="en-US" dirty="0">
                <a:latin typeface="Castellar" panose="020A0402060406010301" pitchFamily="18" charset="0"/>
              </a:rPr>
              <a:t> p. 58</a:t>
            </a:r>
          </a:p>
          <a:p>
            <a:endParaRPr lang="en-US" dirty="0">
              <a:latin typeface="Castellar" panose="020A0402060406010301" pitchFamily="18" charset="0"/>
            </a:endParaRPr>
          </a:p>
          <a:p>
            <a:r>
              <a:rPr lang="en-US" dirty="0">
                <a:latin typeface="Castellar" panose="020A0402060406010301" pitchFamily="18" charset="0"/>
              </a:rPr>
              <a:t>Led a surveying party of English interested in surveying New Haven’s northern border and officially set it’s </a:t>
            </a:r>
            <a:r>
              <a:rPr lang="en-US" dirty="0" err="1">
                <a:latin typeface="Castellar" panose="020A0402060406010301" pitchFamily="18" charset="0"/>
              </a:rPr>
              <a:t>boundry</a:t>
            </a:r>
            <a:r>
              <a:rPr lang="en-US" dirty="0">
                <a:latin typeface="Castellar" panose="020A0402060406010301" pitchFamily="18" charset="0"/>
              </a:rPr>
              <a:t>. Montowese led the group they forded the Quinnipiac River and headed north along the ancient Indian trail that had become the main road between Hartford and New Haven. The party </a:t>
            </a:r>
            <a:r>
              <a:rPr lang="en-US" dirty="0" err="1">
                <a:latin typeface="Castellar" panose="020A0402060406010301" pitchFamily="18" charset="0"/>
              </a:rPr>
              <a:t>thouroughly</a:t>
            </a:r>
            <a:r>
              <a:rPr lang="en-US" dirty="0">
                <a:latin typeface="Castellar" panose="020A0402060406010301" pitchFamily="18" charset="0"/>
              </a:rPr>
              <a:t> explored the land that had once belonged to Montowese. (Menta p. 118.</a:t>
            </a:r>
          </a:p>
          <a:p>
            <a:endParaRPr lang="en-US" dirty="0">
              <a:latin typeface="Castellar" panose="020A0402060406010301" pitchFamily="18" charset="0"/>
            </a:endParaRPr>
          </a:p>
          <a:p>
            <a:r>
              <a:rPr lang="en-US" dirty="0">
                <a:latin typeface="Castellar" panose="020A0402060406010301" pitchFamily="18" charset="0"/>
              </a:rPr>
              <a:t>The above surveying party brought objection by the River Indians of the Hartford area who objected to </a:t>
            </a:r>
            <a:r>
              <a:rPr lang="en-US" dirty="0" err="1">
                <a:latin typeface="Castellar" panose="020A0402060406010301" pitchFamily="18" charset="0"/>
              </a:rPr>
              <a:t>Montowese’s</a:t>
            </a:r>
            <a:r>
              <a:rPr lang="en-US" dirty="0">
                <a:latin typeface="Castellar" panose="020A0402060406010301" pitchFamily="18" charset="0"/>
              </a:rPr>
              <a:t> claim to that land. The River Indians made their displeasure known to both the New Haven and Connecticut governments and they threatened to make war against the Quinnipiacs.  </a:t>
            </a:r>
          </a:p>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460254"/>
            <a:ext cx="2286000" cy="333409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1212" b="81477"/>
          <a:stretch/>
        </p:blipFill>
        <p:spPr bwMode="auto">
          <a:xfrm>
            <a:off x="7239000" y="6093490"/>
            <a:ext cx="429491" cy="64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573" r="-1573"/>
          <a:stretch/>
        </p:blipFill>
        <p:spPr bwMode="auto">
          <a:xfrm>
            <a:off x="7020793" y="685800"/>
            <a:ext cx="19812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72028" b="69647"/>
          <a:stretch/>
        </p:blipFill>
        <p:spPr bwMode="auto">
          <a:xfrm>
            <a:off x="7020794" y="1709737"/>
            <a:ext cx="962888" cy="104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56187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40052429"/>
              </p:ext>
            </p:extLst>
          </p:nvPr>
        </p:nvGraphicFramePr>
        <p:xfrm>
          <a:off x="457200" y="152400"/>
          <a:ext cx="8229600" cy="6878089"/>
        </p:xfrm>
        <a:graphic>
          <a:graphicData uri="http://schemas.openxmlformats.org/drawingml/2006/table">
            <a:tbl>
              <a:tblPr firstRow="1" firstCol="1" bandRow="1"/>
              <a:tblGrid>
                <a:gridCol w="3454400"/>
                <a:gridCol w="4775200"/>
              </a:tblGrid>
              <a:tr h="577373">
                <a:tc>
                  <a:txBody>
                    <a:bodyPr/>
                    <a:lstStyle/>
                    <a:p>
                      <a:pPr marL="0" marR="0">
                        <a:lnSpc>
                          <a:spcPct val="115000"/>
                        </a:lnSpc>
                        <a:spcBef>
                          <a:spcPts val="0"/>
                        </a:spcBef>
                        <a:spcAft>
                          <a:spcPts val="0"/>
                        </a:spcAft>
                      </a:pPr>
                      <a:r>
                        <a:rPr lang="en-US" sz="3600" b="1" dirty="0">
                          <a:effectLst/>
                          <a:latin typeface="Arabic Typesetting" panose="03020402040406030203" pitchFamily="66" charset="-78"/>
                          <a:ea typeface="Calibri"/>
                          <a:cs typeface="Arabic Typesetting" panose="03020402040406030203" pitchFamily="66" charset="-78"/>
                        </a:rPr>
                        <a:t>Who was </a:t>
                      </a:r>
                      <a:r>
                        <a:rPr lang="en-US" sz="3600" b="1" dirty="0" smtClean="0">
                          <a:effectLst/>
                          <a:latin typeface="Arabic Typesetting" panose="03020402040406030203" pitchFamily="66" charset="-78"/>
                          <a:ea typeface="Calibri"/>
                          <a:cs typeface="Arabic Typesetting" panose="03020402040406030203" pitchFamily="66" charset="-78"/>
                        </a:rPr>
                        <a:t>Montowese?</a:t>
                      </a: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b="1" dirty="0" smtClean="0">
                          <a:effectLst/>
                          <a:latin typeface="Times New Roman" panose="02020603050405020304" pitchFamily="18" charset="0"/>
                          <a:ea typeface="Calibri"/>
                          <a:cs typeface="Times New Roman" panose="02020603050405020304" pitchFamily="18" charset="0"/>
                        </a:rPr>
                        <a:t>How we can know this?- early Town</a:t>
                      </a:r>
                      <a:r>
                        <a:rPr lang="en-US" sz="1600" b="1" baseline="0" dirty="0" smtClean="0">
                          <a:effectLst/>
                          <a:latin typeface="Times New Roman" panose="02020603050405020304" pitchFamily="18" charset="0"/>
                          <a:ea typeface="Calibri"/>
                          <a:cs typeface="Times New Roman" panose="02020603050405020304" pitchFamily="18" charset="0"/>
                        </a:rPr>
                        <a:t> Records, recorded histories, documents, deeds</a:t>
                      </a:r>
                      <a:endParaRPr lang="en-US" sz="16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96270">
                <a:tc>
                  <a:txBody>
                    <a:bodyPr/>
                    <a:lstStyle/>
                    <a:p>
                      <a:pPr marL="0" marR="0">
                        <a:lnSpc>
                          <a:spcPct val="115000"/>
                        </a:lnSpc>
                        <a:spcBef>
                          <a:spcPts val="0"/>
                        </a:spcBef>
                        <a:spcAft>
                          <a:spcPts val="0"/>
                        </a:spcAft>
                      </a:pPr>
                      <a:r>
                        <a:rPr lang="en-US" sz="1600" b="1" dirty="0" smtClean="0">
                          <a:effectLst/>
                          <a:latin typeface="Times New Roman" panose="02020603050405020304" pitchFamily="18" charset="0"/>
                          <a:ea typeface="Calibri"/>
                          <a:cs typeface="Times New Roman" panose="02020603050405020304" pitchFamily="18" charset="0"/>
                        </a:rPr>
                        <a:t>Sachem of  </a:t>
                      </a:r>
                      <a:r>
                        <a:rPr lang="en-US" sz="1600" b="1" baseline="0" dirty="0" smtClean="0">
                          <a:effectLst/>
                          <a:latin typeface="Times New Roman" panose="02020603050405020304" pitchFamily="18" charset="0"/>
                          <a:ea typeface="Calibri"/>
                          <a:cs typeface="Times New Roman" panose="02020603050405020304" pitchFamily="18" charset="0"/>
                        </a:rPr>
                        <a:t>(leader or chief)</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600" b="1" baseline="0" dirty="0" smtClean="0">
                          <a:effectLst/>
                          <a:latin typeface="Times New Roman" panose="02020603050405020304" pitchFamily="18" charset="0"/>
                          <a:ea typeface="Calibri"/>
                          <a:cs typeface="Times New Roman" panose="02020603050405020304" pitchFamily="18" charset="0"/>
                        </a:rPr>
                        <a:t>Of the New Haven/East Haven band of Quinnipiacs.</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600" b="1" baseline="0" dirty="0" smtClean="0">
                          <a:effectLst/>
                          <a:latin typeface="Times New Roman" panose="02020603050405020304" pitchFamily="18" charset="0"/>
                          <a:ea typeface="Calibri"/>
                          <a:cs typeface="Times New Roman" panose="02020603050405020304" pitchFamily="18" charset="0"/>
                        </a:rPr>
                        <a:t> </a:t>
                      </a:r>
                      <a:r>
                        <a:rPr lang="en-US" sz="1600" b="1" dirty="0" smtClean="0">
                          <a:effectLst/>
                          <a:latin typeface="Times New Roman" panose="02020603050405020304" pitchFamily="18" charset="0"/>
                          <a:ea typeface="Calibri"/>
                          <a:cs typeface="Times New Roman" panose="02020603050405020304" pitchFamily="18" charset="0"/>
                        </a:rPr>
                        <a:t>He was a man of authority.  </a:t>
                      </a:r>
                    </a:p>
                    <a:p>
                      <a:pPr marL="0" marR="0">
                        <a:lnSpc>
                          <a:spcPct val="115000"/>
                        </a:lnSpc>
                        <a:spcBef>
                          <a:spcPts val="0"/>
                        </a:spcBef>
                        <a:spcAft>
                          <a:spcPts val="0"/>
                        </a:spcAft>
                      </a:pPr>
                      <a:endParaRPr lang="en-US" sz="1600" b="1" dirty="0" smtClean="0">
                        <a:effectLst/>
                        <a:latin typeface="Times New Roman" panose="02020603050405020304" pitchFamily="18" charset="0"/>
                        <a:ea typeface="Calibri"/>
                        <a:cs typeface="Times New Roman" panose="02020603050405020304" pitchFamily="18" charset="0"/>
                      </a:endParaRPr>
                    </a:p>
                    <a:p>
                      <a:pPr marL="0" marR="0">
                        <a:lnSpc>
                          <a:spcPct val="115000"/>
                        </a:lnSpc>
                        <a:spcBef>
                          <a:spcPts val="0"/>
                        </a:spcBef>
                        <a:spcAft>
                          <a:spcPts val="0"/>
                        </a:spcAft>
                      </a:pPr>
                      <a:endParaRPr lang="en-US" sz="16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b="1" dirty="0" smtClean="0">
                          <a:effectLst/>
                          <a:latin typeface="Times New Roman" panose="02020603050405020304" pitchFamily="18" charset="0"/>
                          <a:ea typeface="Calibri"/>
                          <a:cs typeface="Times New Roman" panose="02020603050405020304" pitchFamily="18" charset="0"/>
                        </a:rPr>
                        <a:t>“The political organization of the New England  Algonquin revolved around the action of their leaders. ( Menta p. 54) In 1638 Eaton describes him  as having considerable authority (Menta p. 55) November 24</a:t>
                      </a:r>
                      <a:r>
                        <a:rPr lang="en-US" sz="1600" b="1" baseline="30000" dirty="0" smtClean="0">
                          <a:effectLst/>
                          <a:latin typeface="Times New Roman" panose="02020603050405020304" pitchFamily="18" charset="0"/>
                          <a:ea typeface="Calibri"/>
                          <a:cs typeface="Times New Roman" panose="02020603050405020304" pitchFamily="18" charset="0"/>
                        </a:rPr>
                        <a:t>th</a:t>
                      </a:r>
                      <a:r>
                        <a:rPr lang="en-US" sz="1600" b="1" dirty="0" smtClean="0">
                          <a:effectLst/>
                          <a:latin typeface="Times New Roman" panose="02020603050405020304" pitchFamily="18" charset="0"/>
                          <a:ea typeface="Calibri"/>
                          <a:cs typeface="Times New Roman" panose="02020603050405020304" pitchFamily="18" charset="0"/>
                        </a:rPr>
                        <a:t> , 1638 he described himself as  the leading Quinnipiac Sachem </a:t>
                      </a:r>
                    </a:p>
                    <a:p>
                      <a:pPr marL="0" marR="0">
                        <a:lnSpc>
                          <a:spcPct val="115000"/>
                        </a:lnSpc>
                        <a:spcBef>
                          <a:spcPts val="0"/>
                        </a:spcBef>
                        <a:spcAft>
                          <a:spcPts val="0"/>
                        </a:spcAft>
                      </a:pPr>
                      <a:endParaRPr lang="en-US" sz="16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83050">
                <a:tc>
                  <a:txBody>
                    <a:bodyPr/>
                    <a:lstStyle/>
                    <a:p>
                      <a:pPr marL="0" marR="0" lvl="0" indent="0" algn="l" defTabSz="914400" rtl="0" eaLnBrk="1" fontAlgn="auto" latinLnBrk="0" hangingPunct="1">
                        <a:lnSpc>
                          <a:spcPct val="115000"/>
                        </a:lnSpc>
                        <a:spcBef>
                          <a:spcPts val="0"/>
                        </a:spcBef>
                        <a:spcAft>
                          <a:spcPts val="0"/>
                        </a:spcAft>
                        <a:buClrTx/>
                        <a:buSzTx/>
                        <a:buFont typeface="+mj-lt"/>
                        <a:buNone/>
                        <a:tabLst>
                          <a:tab pos="457200" algn="l"/>
                        </a:tabLst>
                        <a:defRPr/>
                      </a:pPr>
                      <a:r>
                        <a:rPr lang="en-US" sz="1600" b="1" dirty="0">
                          <a:effectLst/>
                          <a:latin typeface="Times New Roman" panose="02020603050405020304" pitchFamily="18" charset="0"/>
                          <a:ea typeface="Calibri"/>
                          <a:cs typeface="Times New Roman" panose="02020603050405020304" pitchFamily="18" charset="0"/>
                        </a:rPr>
                        <a:t> </a:t>
                      </a:r>
                      <a:r>
                        <a:rPr lang="en-US" sz="1600" b="1" dirty="0" smtClean="0">
                          <a:effectLst/>
                          <a:latin typeface="Times New Roman" panose="02020603050405020304" pitchFamily="18" charset="0"/>
                          <a:ea typeface="Calibri"/>
                          <a:cs typeface="Times New Roman" panose="02020603050405020304" pitchFamily="18" charset="0"/>
                        </a:rPr>
                        <a:t>A mature individual able to lead- he remained in his office for at least twenty years until his death, despite many difficulties</a:t>
                      </a:r>
                    </a:p>
                    <a:p>
                      <a:pPr marL="0" marR="0" lvl="0" indent="0">
                        <a:lnSpc>
                          <a:spcPct val="115000"/>
                        </a:lnSpc>
                        <a:spcBef>
                          <a:spcPts val="0"/>
                        </a:spcBef>
                        <a:spcAft>
                          <a:spcPts val="0"/>
                        </a:spcAft>
                        <a:buFont typeface="+mj-lt"/>
                        <a:buNone/>
                        <a:tabLst>
                          <a:tab pos="457200" algn="l"/>
                        </a:tabLst>
                      </a:pPr>
                      <a:endParaRPr lang="en-US" sz="16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b="1" dirty="0" smtClean="0">
                          <a:effectLst/>
                          <a:latin typeface="Times New Roman" panose="02020603050405020304" pitchFamily="18" charset="0"/>
                          <a:ea typeface="Calibri"/>
                          <a:cs typeface="Times New Roman" panose="02020603050405020304" pitchFamily="18" charset="0"/>
                        </a:rPr>
                        <a:t>John Menta in his research describes the sachems as </a:t>
                      </a:r>
                    </a:p>
                    <a:p>
                      <a:pPr marL="0" marR="0">
                        <a:lnSpc>
                          <a:spcPct val="115000"/>
                        </a:lnSpc>
                        <a:spcBef>
                          <a:spcPts val="0"/>
                        </a:spcBef>
                        <a:spcAft>
                          <a:spcPts val="0"/>
                        </a:spcAft>
                      </a:pPr>
                      <a:r>
                        <a:rPr lang="en-US" sz="1600" b="1" dirty="0" smtClean="0">
                          <a:effectLst/>
                          <a:latin typeface="Times New Roman" panose="02020603050405020304" pitchFamily="18" charset="0"/>
                          <a:ea typeface="Calibri"/>
                          <a:cs typeface="Times New Roman" panose="02020603050405020304" pitchFamily="18" charset="0"/>
                        </a:rPr>
                        <a:t>‘…mature individuals who had considerable influence as long as they exercised competent leadership and were not overly authoritative (p. 55)</a:t>
                      </a:r>
                    </a:p>
                    <a:p>
                      <a:pPr marL="0" marR="0">
                        <a:lnSpc>
                          <a:spcPct val="115000"/>
                        </a:lnSpc>
                        <a:spcBef>
                          <a:spcPts val="0"/>
                        </a:spcBef>
                        <a:spcAft>
                          <a:spcPts val="0"/>
                        </a:spcAft>
                      </a:pPr>
                      <a:endParaRPr lang="en-US" sz="16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417">
                <a:tc>
                  <a:txBody>
                    <a:bodyPr/>
                    <a:lstStyle/>
                    <a:p>
                      <a:pPr marL="342900" marR="0" lvl="0" indent="-342900">
                        <a:lnSpc>
                          <a:spcPct val="115000"/>
                        </a:lnSpc>
                        <a:spcBef>
                          <a:spcPts val="0"/>
                        </a:spcBef>
                        <a:spcAft>
                          <a:spcPts val="0"/>
                        </a:spcAft>
                        <a:tabLst>
                          <a:tab pos="457200" algn="l"/>
                        </a:tabLst>
                      </a:pPr>
                      <a:r>
                        <a:rPr lang="en-US" sz="1600" b="1" dirty="0">
                          <a:effectLst/>
                          <a:latin typeface="Times New Roman" panose="02020603050405020304" pitchFamily="18" charset="0"/>
                          <a:ea typeface="Calibri"/>
                          <a:cs typeface="Times New Roman" panose="02020603050405020304" pitchFamily="18" charset="0"/>
                        </a:rPr>
                        <a:t> He was able to work with others</a:t>
                      </a: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effectLst/>
                          <a:latin typeface="Times New Roman" panose="02020603050405020304" pitchFamily="18" charset="0"/>
                          <a:ea typeface="Calibri"/>
                          <a:cs typeface="Times New Roman" panose="02020603050405020304" pitchFamily="18" charset="0"/>
                        </a:rPr>
                        <a:t>Decisions were made with counselors</a:t>
                      </a: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9490">
                <a:tc>
                  <a:txBody>
                    <a:bodyPr/>
                    <a:lstStyle/>
                    <a:p>
                      <a:pPr marL="0" marR="0">
                        <a:lnSpc>
                          <a:spcPct val="115000"/>
                        </a:lnSpc>
                        <a:spcBef>
                          <a:spcPts val="0"/>
                        </a:spcBef>
                        <a:spcAft>
                          <a:spcPts val="0"/>
                        </a:spcAft>
                      </a:pPr>
                      <a:r>
                        <a:rPr lang="en-US" sz="1600" b="1" dirty="0">
                          <a:effectLst/>
                          <a:latin typeface="Times New Roman" panose="02020603050405020304" pitchFamily="18" charset="0"/>
                          <a:ea typeface="Calibri"/>
                          <a:cs typeface="Times New Roman" panose="02020603050405020304" pitchFamily="18" charset="0"/>
                        </a:rPr>
                        <a:t> </a:t>
                      </a:r>
                      <a:r>
                        <a:rPr lang="en-US" sz="1600" b="1" dirty="0" smtClean="0">
                          <a:effectLst/>
                          <a:latin typeface="Times New Roman" panose="02020603050405020304" pitchFamily="18" charset="0"/>
                          <a:ea typeface="Calibri"/>
                          <a:cs typeface="Times New Roman" panose="02020603050405020304" pitchFamily="18" charset="0"/>
                        </a:rPr>
                        <a:t>A diplomat; a provider; a mediator</a:t>
                      </a:r>
                      <a:endParaRPr lang="en-US" sz="16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b="1" dirty="0" smtClean="0">
                          <a:effectLst/>
                          <a:latin typeface="Times New Roman" panose="02020603050405020304" pitchFamily="18" charset="0"/>
                          <a:ea typeface="Calibri"/>
                          <a:cs typeface="Times New Roman" panose="02020603050405020304" pitchFamily="18" charset="0"/>
                        </a:rPr>
                        <a:t>“ruled by skillful, subtle diplomacy, rather than by force. Algonquin leaders were required to display their generosity by providing resources for the needy and infirm, mediate internal disputes between rival factions within the band, represent their people before the colonial governments, direct food production, negotiate trade agreements and oversee any other essential activities.  (Menta p. 55 )</a:t>
                      </a:r>
                    </a:p>
                    <a:p>
                      <a:pPr marL="0" marR="0" indent="0" algn="l" defTabSz="914400" rtl="0" eaLnBrk="1" fontAlgn="auto" latinLnBrk="0" hangingPunct="1">
                        <a:lnSpc>
                          <a:spcPct val="115000"/>
                        </a:lnSpc>
                        <a:spcBef>
                          <a:spcPts val="0"/>
                        </a:spcBef>
                        <a:spcAft>
                          <a:spcPts val="0"/>
                        </a:spcAft>
                        <a:buClrTx/>
                        <a:buSzTx/>
                        <a:buFontTx/>
                        <a:buNone/>
                        <a:tabLst/>
                        <a:defRPr/>
                      </a:pPr>
                      <a:endParaRPr lang="en-US" sz="1600" b="1" dirty="0">
                        <a:effectLst/>
                        <a:latin typeface="Times New Roman" panose="02020603050405020304" pitchFamily="18" charset="0"/>
                        <a:ea typeface="Calibri"/>
                        <a:cs typeface="Times New Roman" panose="02020603050405020304" pitchFamily="18" charset="0"/>
                      </a:endParaRPr>
                    </a:p>
                  </a:txBody>
                  <a:tcPr marL="50313" marR="503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527555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taff\Desktop\LOCAL HIST MARKETING\MRS TOWNSHEND - 15JAN2014 PICS\IMG_07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686175" y="1038225"/>
            <a:ext cx="5867400" cy="440055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799"/>
            <a:ext cx="4114800" cy="266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972167"/>
            <a:ext cx="4114800" cy="3200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75956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153400" cy="5909310"/>
          </a:xfrm>
          <a:prstGeom prst="rect">
            <a:avLst/>
          </a:prstGeom>
          <a:noFill/>
        </p:spPr>
        <p:txBody>
          <a:bodyPr wrap="square" rtlCol="0">
            <a:spAutoFit/>
          </a:bodyPr>
          <a:lstStyle/>
          <a:p>
            <a:r>
              <a:rPr lang="en-US" dirty="0" smtClean="0"/>
              <a:t>Sources:</a:t>
            </a:r>
          </a:p>
          <a:p>
            <a:endParaRPr lang="en-US" dirty="0"/>
          </a:p>
          <a:p>
            <a:r>
              <a:rPr lang="en-US" dirty="0" smtClean="0"/>
              <a:t>All sketches –</a:t>
            </a:r>
          </a:p>
          <a:p>
            <a:r>
              <a:rPr lang="en-US" dirty="0" smtClean="0"/>
              <a:t>by C. Keith Wilbur from </a:t>
            </a:r>
            <a:r>
              <a:rPr lang="en-US" i="1" dirty="0" smtClean="0"/>
              <a:t>The New England Indians </a:t>
            </a:r>
            <a:r>
              <a:rPr lang="en-US" dirty="0" smtClean="0"/>
              <a:t>copyright 1978  The Globe </a:t>
            </a:r>
            <a:r>
              <a:rPr lang="en-US" dirty="0" err="1" smtClean="0"/>
              <a:t>Pequiot</a:t>
            </a:r>
            <a:r>
              <a:rPr lang="en-US" dirty="0" smtClean="0"/>
              <a:t> Press.  Used with permission.</a:t>
            </a:r>
          </a:p>
          <a:p>
            <a:endParaRPr lang="en-US" dirty="0"/>
          </a:p>
          <a:p>
            <a:r>
              <a:rPr lang="en-US" dirty="0" smtClean="0"/>
              <a:t>Photos and information from: </a:t>
            </a:r>
            <a:r>
              <a:rPr lang="en-US" i="1" dirty="0" smtClean="0"/>
              <a:t>The Quinnipiack Indians and </a:t>
            </a:r>
            <a:r>
              <a:rPr lang="en-US" i="1" dirty="0"/>
              <a:t>T</a:t>
            </a:r>
            <a:r>
              <a:rPr lang="en-US" i="1" dirty="0" smtClean="0"/>
              <a:t>heir Reservation by  Charles Hervey Townshend, copyright 1900. Used with the kind permission of Doris Townshend.</a:t>
            </a:r>
          </a:p>
          <a:p>
            <a:endParaRPr lang="en-US" i="1" dirty="0"/>
          </a:p>
          <a:p>
            <a:r>
              <a:rPr lang="en-US" i="1" dirty="0" smtClean="0"/>
              <a:t>Also</a:t>
            </a:r>
          </a:p>
          <a:p>
            <a:endParaRPr lang="en-US" i="1" dirty="0"/>
          </a:p>
          <a:p>
            <a:r>
              <a:rPr lang="en-US" i="1" dirty="0" smtClean="0"/>
              <a:t>Whatever Happened to the Quinnipiacs? By Doris B. Townshend, copyright 2008. Used with kind permission. </a:t>
            </a:r>
          </a:p>
          <a:p>
            <a:endParaRPr lang="en-US" i="1" dirty="0"/>
          </a:p>
          <a:p>
            <a:r>
              <a:rPr lang="en-US" i="1" dirty="0" smtClean="0"/>
              <a:t>The Quinnipiac: Cultural Conflict in Southern New England by John </a:t>
            </a:r>
            <a:r>
              <a:rPr lang="en-US" i="1" dirty="0" err="1" smtClean="0"/>
              <a:t>Menta</a:t>
            </a:r>
            <a:r>
              <a:rPr lang="en-US" i="1" dirty="0" smtClean="0"/>
              <a:t>, copyright 2003.</a:t>
            </a:r>
          </a:p>
          <a:p>
            <a:endParaRPr lang="en-US" i="1" dirty="0"/>
          </a:p>
          <a:p>
            <a:r>
              <a:rPr lang="en-US" dirty="0" smtClean="0"/>
              <a:t>And  the </a:t>
            </a:r>
            <a:r>
              <a:rPr lang="en-US" i="1" dirty="0" smtClean="0"/>
              <a:t>Town Green Tree Preservation Project Brochure of East Haven</a:t>
            </a:r>
          </a:p>
          <a:p>
            <a:endParaRPr lang="en-US" dirty="0"/>
          </a:p>
          <a:p>
            <a:endParaRPr lang="en-US" dirty="0"/>
          </a:p>
        </p:txBody>
      </p:sp>
    </p:spTree>
    <p:extLst>
      <p:ext uri="{BB962C8B-B14F-4D97-AF65-F5344CB8AC3E}">
        <p14:creationId xmlns:p14="http://schemas.microsoft.com/office/powerpoint/2010/main" val="2686134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00600" y="304800"/>
            <a:ext cx="3810000" cy="1815882"/>
          </a:xfrm>
          <a:prstGeom prst="rect">
            <a:avLst/>
          </a:prstGeom>
          <a:noFill/>
        </p:spPr>
        <p:txBody>
          <a:bodyPr wrap="square" rtlCol="0">
            <a:spAutoFit/>
          </a:bodyPr>
          <a:lstStyle/>
          <a:p>
            <a:r>
              <a:rPr lang="en-US" sz="2800" dirty="0" smtClean="0">
                <a:latin typeface="Arabic Typesetting" panose="03020402040406030203" pitchFamily="66" charset="-78"/>
                <a:cs typeface="Arabic Typesetting" panose="03020402040406030203" pitchFamily="66" charset="-78"/>
              </a:rPr>
              <a:t>Part of the 1638 deed is seen at left with signature marks of Momauguin his sister </a:t>
            </a:r>
            <a:r>
              <a:rPr lang="en-US" sz="2800" dirty="0" err="1" smtClean="0">
                <a:latin typeface="Arabic Typesetting" panose="03020402040406030203" pitchFamily="66" charset="-78"/>
                <a:cs typeface="Arabic Typesetting" panose="03020402040406030203" pitchFamily="66" charset="-78"/>
              </a:rPr>
              <a:t>Shaumpishuh</a:t>
            </a:r>
            <a:endParaRPr lang="en-US" sz="2800" dirty="0">
              <a:latin typeface="Arabic Typesetting" panose="03020402040406030203" pitchFamily="66" charset="-78"/>
              <a:cs typeface="Arabic Typesetting" panose="03020402040406030203" pitchFamily="66" charset="-78"/>
            </a:endParaRPr>
          </a:p>
        </p:txBody>
      </p:sp>
      <p:pic>
        <p:nvPicPr>
          <p:cNvPr id="8197" name="Picture 5" descr="C:\Users\staff\Desktop\Townshend scan 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17" t="5962" r="15508"/>
          <a:stretch/>
        </p:blipFill>
        <p:spPr bwMode="auto">
          <a:xfrm>
            <a:off x="77271" y="-6927"/>
            <a:ext cx="4335790" cy="6823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staff\Desktop\Townshend scan 10.jpg"/>
          <p:cNvPicPr>
            <a:picLocks noChangeAspect="1" noChangeArrowheads="1"/>
          </p:cNvPicPr>
          <p:nvPr/>
        </p:nvPicPr>
        <p:blipFill rotWithShape="1">
          <a:blip r:embed="rId2">
            <a:extLst>
              <a:ext uri="{28A0092B-C50C-407E-A947-70E740481C1C}">
                <a14:useLocalDpi xmlns:a14="http://schemas.microsoft.com/office/drawing/2010/main" val="0"/>
              </a:ext>
            </a:extLst>
          </a:blip>
          <a:srcRect l="43405" t="70500" r="22758" b="11864"/>
          <a:stretch/>
        </p:blipFill>
        <p:spPr bwMode="auto">
          <a:xfrm>
            <a:off x="4378163" y="2120682"/>
            <a:ext cx="4654874" cy="33365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78163" y="5638800"/>
            <a:ext cx="4232437" cy="461665"/>
          </a:xfrm>
          <a:prstGeom prst="rect">
            <a:avLst/>
          </a:prstGeom>
          <a:noFill/>
        </p:spPr>
        <p:txBody>
          <a:bodyPr wrap="square" rtlCol="0">
            <a:spAutoFit/>
          </a:bodyPr>
          <a:lstStyle/>
          <a:p>
            <a:r>
              <a:rPr lang="en-US" sz="1200" dirty="0" smtClean="0"/>
              <a:t>From</a:t>
            </a:r>
            <a:r>
              <a:rPr lang="en-US" sz="1200" i="1" dirty="0" smtClean="0"/>
              <a:t> The Quinnipiack Indians and Their Reservation </a:t>
            </a:r>
            <a:r>
              <a:rPr lang="en-US" sz="1200" dirty="0" smtClean="0"/>
              <a:t>by Charles Hervey Townshend Used with permission</a:t>
            </a:r>
            <a:endParaRPr lang="en-US" sz="1200" dirty="0"/>
          </a:p>
        </p:txBody>
      </p:sp>
    </p:spTree>
    <p:extLst>
      <p:ext uri="{BB962C8B-B14F-4D97-AF65-F5344CB8AC3E}">
        <p14:creationId xmlns:p14="http://schemas.microsoft.com/office/powerpoint/2010/main" val="1990083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25931"/>
            <a:ext cx="4114800" cy="6511779"/>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381000"/>
            <a:ext cx="7543800" cy="6370975"/>
          </a:xfrm>
          <a:prstGeom prst="rect">
            <a:avLst/>
          </a:prstGeom>
          <a:noFill/>
          <a:ln>
            <a:noFill/>
          </a:ln>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They deeded the ownership of their land to the colonists </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to ye utmost of their bounds East, West, North, South...” reserving a 1,200 acre tract of land on the east side of the harbor where his band could reside and farm. </a:t>
            </a:r>
            <a:r>
              <a:rPr lang="en-US" sz="1400" b="1" dirty="0">
                <a:latin typeface="Times New Roman" panose="02020603050405020304" pitchFamily="18" charset="0"/>
                <a:cs typeface="Times New Roman" panose="02020603050405020304" pitchFamily="18" charset="0"/>
              </a:rPr>
              <a:t>(Menta p. 86)</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As time went on and </a:t>
            </a:r>
            <a:r>
              <a:rPr lang="en-US" sz="2400" dirty="0" smtClean="0">
                <a:latin typeface="Times New Roman" panose="02020603050405020304" pitchFamily="18" charset="0"/>
                <a:cs typeface="Times New Roman" panose="02020603050405020304" pitchFamily="18" charset="0"/>
              </a:rPr>
              <a:t>the Quinnipiac population increased, the tract of land set aside no longer </a:t>
            </a:r>
            <a:r>
              <a:rPr lang="en-US" sz="2400" dirty="0">
                <a:latin typeface="Times New Roman" panose="02020603050405020304" pitchFamily="18" charset="0"/>
                <a:cs typeface="Times New Roman" panose="02020603050405020304" pitchFamily="18" charset="0"/>
              </a:rPr>
              <a:t>supported the </a:t>
            </a:r>
            <a:r>
              <a:rPr lang="en-US" sz="2400" dirty="0" smtClean="0">
                <a:latin typeface="Times New Roman" panose="02020603050405020304" pitchFamily="18" charset="0"/>
                <a:cs typeface="Times New Roman" panose="02020603050405020304" pitchFamily="18" charset="0"/>
              </a:rPr>
              <a:t>tribe. They </a:t>
            </a:r>
            <a:r>
              <a:rPr lang="en-US" sz="2400" dirty="0">
                <a:latin typeface="Times New Roman" panose="02020603050405020304" pitchFamily="18" charset="0"/>
                <a:cs typeface="Times New Roman" panose="02020603050405020304" pitchFamily="18" charset="0"/>
              </a:rPr>
              <a:t>petitioned to lease land </a:t>
            </a:r>
            <a:r>
              <a:rPr lang="en-US" sz="2400" dirty="0" smtClean="0">
                <a:latin typeface="Times New Roman" panose="02020603050405020304" pitchFamily="18" charset="0"/>
                <a:cs typeface="Times New Roman" panose="02020603050405020304" pitchFamily="18" charset="0"/>
              </a:rPr>
              <a:t>back from </a:t>
            </a:r>
            <a:r>
              <a:rPr lang="en-US" sz="2400" dirty="0">
                <a:latin typeface="Times New Roman" panose="02020603050405020304" pitchFamily="18" charset="0"/>
                <a:cs typeface="Times New Roman" panose="02020603050405020304" pitchFamily="18" charset="0"/>
              </a:rPr>
              <a:t>the English. </a:t>
            </a:r>
            <a:endParaRPr lang="en-US" sz="24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Over time cultural conflict between the Quinnipiac and the English arose particularly in the areas of customs, livestock and agriculture. Notable incidents were the killing of English hogs by Quinnipiac dogs and the demand by the English that the Quinnipiacs kill all their dogs. Another was the trampling of the Quinnipiac crops by the English cows.  </a:t>
            </a:r>
          </a:p>
        </p:txBody>
      </p:sp>
    </p:spTree>
    <p:extLst>
      <p:ext uri="{BB962C8B-B14F-4D97-AF65-F5344CB8AC3E}">
        <p14:creationId xmlns:p14="http://schemas.microsoft.com/office/powerpoint/2010/main" val="21620362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taff\Desktop\LOCAL HIST MARKETING\Momaguin P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0083" y="2590800"/>
            <a:ext cx="4876800" cy="364267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3643" y="457200"/>
            <a:ext cx="8839200" cy="1815882"/>
          </a:xfrm>
          <a:prstGeom prst="rect">
            <a:avLst/>
          </a:prstGeom>
          <a:noFill/>
          <a:ln>
            <a:noFill/>
          </a:ln>
        </p:spPr>
        <p:txBody>
          <a:bodyPr wrap="square" rtlCol="0">
            <a:spAutoFit/>
          </a:bodyPr>
          <a:lstStyle/>
          <a:p>
            <a:r>
              <a:rPr lang="en-US" sz="2800" dirty="0" smtClean="0">
                <a:latin typeface="Arabic Typesetting" panose="03020402040406030203" pitchFamily="66" charset="-78"/>
                <a:cs typeface="Arabic Typesetting" panose="03020402040406030203" pitchFamily="66" charset="-78"/>
              </a:rPr>
              <a:t>‘The Quinnipiacs had been reduced to forty-six warriors by the date of the Eaton treaty. Many braves had been murdered by the powerful Pequots. The entire tribe then numbered about one hundred fifty persons, having been scourged by a plague in 1616 that nearly drove it out of existence.’                        </a:t>
            </a:r>
            <a:r>
              <a:rPr lang="en-US" sz="1400" i="1" dirty="0" smtClean="0">
                <a:latin typeface="Arabic Typesetting" panose="03020402040406030203" pitchFamily="66" charset="-78"/>
                <a:cs typeface="Arabic Typesetting" panose="03020402040406030203" pitchFamily="66" charset="-78"/>
              </a:rPr>
              <a:t>Townshend Heritage  </a:t>
            </a:r>
            <a:r>
              <a:rPr lang="en-US" sz="1400" dirty="0" smtClean="0">
                <a:latin typeface="Arabic Typesetting" panose="03020402040406030203" pitchFamily="66" charset="-78"/>
                <a:cs typeface="Arabic Typesetting" panose="03020402040406030203" pitchFamily="66" charset="-78"/>
              </a:rPr>
              <a:t>p. 6</a:t>
            </a:r>
            <a:endParaRPr lang="en-US" sz="1400" dirty="0">
              <a:latin typeface="Arabic Typesetting" panose="03020402040406030203" pitchFamily="66" charset="-78"/>
              <a:cs typeface="Arabic Typesetting" panose="03020402040406030203" pitchFamily="66" charset="-78"/>
            </a:endParaRPr>
          </a:p>
        </p:txBody>
      </p:sp>
      <p:sp>
        <p:nvSpPr>
          <p:cNvPr id="2" name="TextBox 1"/>
          <p:cNvSpPr txBox="1"/>
          <p:nvPr/>
        </p:nvSpPr>
        <p:spPr>
          <a:xfrm>
            <a:off x="2362200" y="6019800"/>
            <a:ext cx="3962400" cy="415498"/>
          </a:xfrm>
          <a:prstGeom prst="rect">
            <a:avLst/>
          </a:prstGeom>
          <a:noFill/>
        </p:spPr>
        <p:txBody>
          <a:bodyPr wrap="square" rtlCol="0">
            <a:spAutoFit/>
          </a:bodyPr>
          <a:lstStyle/>
          <a:p>
            <a:r>
              <a:rPr lang="en-US" sz="1050" dirty="0" smtClean="0"/>
              <a:t>From </a:t>
            </a:r>
            <a:r>
              <a:rPr lang="en-US" sz="1050" i="1" dirty="0" smtClean="0"/>
              <a:t>The Quinnipiack Indians and Their Reservation </a:t>
            </a:r>
            <a:r>
              <a:rPr lang="en-US" sz="1050" dirty="0" smtClean="0"/>
              <a:t>by Charles Hervey Townshend used with permission </a:t>
            </a:r>
            <a:endParaRPr lang="en-US" sz="1050" dirty="0"/>
          </a:p>
        </p:txBody>
      </p:sp>
    </p:spTree>
    <p:extLst>
      <p:ext uri="{BB962C8B-B14F-4D97-AF65-F5344CB8AC3E}">
        <p14:creationId xmlns:p14="http://schemas.microsoft.com/office/powerpoint/2010/main" val="33668572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064" y="152400"/>
            <a:ext cx="3847004" cy="6019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3086" y="359062"/>
            <a:ext cx="3570959" cy="5263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289915" y="302359"/>
            <a:ext cx="4495800" cy="4832092"/>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In</a:t>
            </a:r>
            <a:r>
              <a:rPr lang="en-US" sz="2800" i="1" dirty="0" smtClean="0">
                <a:latin typeface="Times New Roman" panose="02020603050405020304" pitchFamily="18" charset="0"/>
                <a:cs typeface="Times New Roman" panose="02020603050405020304" pitchFamily="18" charset="0"/>
              </a:rPr>
              <a:t> "The </a:t>
            </a:r>
            <a:r>
              <a:rPr lang="en-US" sz="2800" i="1" dirty="0">
                <a:latin typeface="Times New Roman" panose="02020603050405020304" pitchFamily="18" charset="0"/>
                <a:cs typeface="Times New Roman" panose="02020603050405020304" pitchFamily="18" charset="0"/>
              </a:rPr>
              <a:t>Quinnipiack Indians and Their Reservation," </a:t>
            </a:r>
            <a:r>
              <a:rPr lang="en-US" sz="2800" dirty="0" smtClean="0">
                <a:latin typeface="Times New Roman" panose="02020603050405020304" pitchFamily="18" charset="0"/>
                <a:cs typeface="Times New Roman" panose="02020603050405020304" pitchFamily="18" charset="0"/>
              </a:rPr>
              <a:t>Charles </a:t>
            </a:r>
            <a:r>
              <a:rPr lang="en-US" sz="2800" dirty="0">
                <a:latin typeface="Times New Roman" panose="02020603050405020304" pitchFamily="18" charset="0"/>
                <a:cs typeface="Times New Roman" panose="02020603050405020304" pitchFamily="18" charset="0"/>
              </a:rPr>
              <a:t>Hervey </a:t>
            </a:r>
            <a:r>
              <a:rPr lang="en-US" sz="2800" dirty="0" smtClean="0">
                <a:latin typeface="Times New Roman" panose="02020603050405020304" pitchFamily="18" charset="0"/>
                <a:cs typeface="Times New Roman" panose="02020603050405020304" pitchFamily="18" charset="0"/>
              </a:rPr>
              <a:t>Townsend states </a:t>
            </a:r>
            <a:r>
              <a:rPr lang="en-US" sz="2800" dirty="0">
                <a:latin typeface="Times New Roman" panose="02020603050405020304" pitchFamily="18" charset="0"/>
                <a:cs typeface="Times New Roman" panose="02020603050405020304" pitchFamily="18" charset="0"/>
              </a:rPr>
              <a:t>that the name </a:t>
            </a:r>
            <a:r>
              <a:rPr lang="en-US" sz="2800" i="1" dirty="0" err="1">
                <a:latin typeface="Times New Roman" panose="02020603050405020304" pitchFamily="18" charset="0"/>
                <a:cs typeface="Times New Roman" panose="02020603050405020304" pitchFamily="18" charset="0"/>
              </a:rPr>
              <a:t>Quinni-pe-auke</a:t>
            </a:r>
            <a:r>
              <a:rPr lang="en-US" sz="2800" dirty="0">
                <a:latin typeface="Times New Roman" panose="02020603050405020304" pitchFamily="18" charset="0"/>
                <a:cs typeface="Times New Roman" panose="02020603050405020304" pitchFamily="18" charset="0"/>
              </a:rPr>
              <a:t> means </a:t>
            </a:r>
            <a:r>
              <a:rPr lang="en-US" sz="2800" dirty="0" smtClean="0">
                <a:latin typeface="Times New Roman" panose="02020603050405020304" pitchFamily="18" charset="0"/>
                <a:cs typeface="Times New Roman" panose="02020603050405020304" pitchFamily="18" charset="0"/>
              </a:rPr>
              <a:t>‘long-water land’ </a:t>
            </a:r>
            <a:r>
              <a:rPr lang="en-US" sz="2800" dirty="0">
                <a:latin typeface="Times New Roman" panose="02020603050405020304" pitchFamily="18" charset="0"/>
                <a:cs typeface="Times New Roman" panose="02020603050405020304" pitchFamily="18" charset="0"/>
              </a:rPr>
              <a:t>or </a:t>
            </a:r>
            <a:r>
              <a:rPr lang="en-US" sz="2800" dirty="0" smtClean="0">
                <a:latin typeface="Times New Roman" panose="02020603050405020304" pitchFamily="18" charset="0"/>
                <a:cs typeface="Times New Roman" panose="02020603050405020304" pitchFamily="18" charset="0"/>
              </a:rPr>
              <a:t>country. </a:t>
            </a:r>
          </a:p>
          <a:p>
            <a:endParaRPr lang="en-US" sz="2800" dirty="0">
              <a:latin typeface="Times New Roman" panose="02020603050405020304" pitchFamily="18" charset="0"/>
              <a:cs typeface="Times New Roman" panose="02020603050405020304" pitchFamily="18" charset="0"/>
            </a:endParaRPr>
          </a:p>
          <a:p>
            <a:r>
              <a:rPr lang="en-US" sz="2800" dirty="0" err="1" smtClean="0">
                <a:latin typeface="Times New Roman" panose="02020603050405020304" pitchFamily="18" charset="0"/>
                <a:cs typeface="Times New Roman" panose="02020603050405020304" pitchFamily="18" charset="0"/>
              </a:rPr>
              <a:t>Lonotonoquet</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means “Tear of the Great Spirit” the name for what is now Lake </a:t>
            </a:r>
            <a:r>
              <a:rPr lang="en-US" sz="2800" dirty="0" err="1">
                <a:latin typeface="Times New Roman" panose="02020603050405020304" pitchFamily="18" charset="0"/>
                <a:cs typeface="Times New Roman" panose="02020603050405020304" pitchFamily="18" charset="0"/>
              </a:rPr>
              <a:t>Saltonstall</a:t>
            </a:r>
            <a:r>
              <a:rPr lang="en-US" sz="2800" dirty="0">
                <a:latin typeface="Times New Roman" panose="02020603050405020304" pitchFamily="18" charset="0"/>
                <a:cs typeface="Times New Roman" panose="02020603050405020304" pitchFamily="18" charset="0"/>
              </a:rPr>
              <a:t>. </a:t>
            </a:r>
          </a:p>
          <a:p>
            <a:endParaRPr lang="en-US" sz="2800" dirty="0"/>
          </a:p>
        </p:txBody>
      </p:sp>
      <p:sp>
        <p:nvSpPr>
          <p:cNvPr id="2" name="TextBox 1"/>
          <p:cNvSpPr txBox="1"/>
          <p:nvPr/>
        </p:nvSpPr>
        <p:spPr>
          <a:xfrm>
            <a:off x="314196" y="5345668"/>
            <a:ext cx="1057404" cy="276999"/>
          </a:xfrm>
          <a:prstGeom prst="rect">
            <a:avLst/>
          </a:prstGeom>
          <a:noFill/>
        </p:spPr>
        <p:txBody>
          <a:bodyPr wrap="square" rtlCol="0">
            <a:spAutoFit/>
          </a:bodyPr>
          <a:lstStyle/>
          <a:p>
            <a:r>
              <a:rPr lang="en-US" sz="1200" dirty="0" smtClean="0"/>
              <a:t>USGS</a:t>
            </a:r>
            <a:endParaRPr lang="en-US" sz="1200" dirty="0"/>
          </a:p>
        </p:txBody>
      </p:sp>
      <p:pic>
        <p:nvPicPr>
          <p:cNvPr id="103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086" y="685800"/>
            <a:ext cx="3298825" cy="43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990600" y="6553200"/>
            <a:ext cx="754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89915" y="152400"/>
            <a:ext cx="419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0021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4904</TotalTime>
  <Words>3198</Words>
  <Application>Microsoft Office PowerPoint</Application>
  <PresentationFormat>On-screen Show (4:3)</PresentationFormat>
  <Paragraphs>223</Paragraphs>
  <Slides>55</Slides>
  <Notes>3</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Location of the Indian Fort in what is now the Old Cemetery, East Haven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staff</dc:creator>
  <cp:lastModifiedBy>staff</cp:lastModifiedBy>
  <cp:revision>328</cp:revision>
  <cp:lastPrinted>2014-01-23T20:29:11Z</cp:lastPrinted>
  <dcterms:created xsi:type="dcterms:W3CDTF">2013-12-10T22:54:02Z</dcterms:created>
  <dcterms:modified xsi:type="dcterms:W3CDTF">2014-05-16T18:12:55Z</dcterms:modified>
</cp:coreProperties>
</file>